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3C3839-3117-4751-8CE6-EAF5E05EB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8711579" cy="2044148"/>
          </a:xfrm>
        </p:spPr>
        <p:txBody>
          <a:bodyPr>
            <a:noAutofit/>
          </a:bodyPr>
          <a:lstStyle/>
          <a:p>
            <a:r>
              <a:rPr lang="fr-FR" sz="11500" dirty="0">
                <a:latin typeface="Pristina" panose="03060402040406080204" pitchFamily="66" charset="0"/>
              </a:rPr>
              <a:t>L’année 1789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29DA285-CD26-4599-8E7E-793336706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2729948"/>
            <a:ext cx="6400800" cy="306125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fr-FR" sz="4400" dirty="0">
                <a:latin typeface="LuzSans-Book" panose="02000603040000020003" pitchFamily="2" charset="0"/>
              </a:rPr>
              <a:t>Comment se sont succédés les premiers événements de la Révolution française ?</a:t>
            </a:r>
          </a:p>
        </p:txBody>
      </p:sp>
    </p:spTree>
    <p:extLst>
      <p:ext uri="{BB962C8B-B14F-4D97-AF65-F5344CB8AC3E}">
        <p14:creationId xmlns:p14="http://schemas.microsoft.com/office/powerpoint/2010/main" val="284753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80B27B-E71E-4FF3-B0F5-B6F8A7B6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337" y="530088"/>
            <a:ext cx="6003235" cy="1431234"/>
          </a:xfrm>
        </p:spPr>
        <p:txBody>
          <a:bodyPr>
            <a:normAutofit fontScale="90000"/>
          </a:bodyPr>
          <a:lstStyle/>
          <a:p>
            <a:r>
              <a:rPr lang="fr-FR" sz="4000" cap="none" dirty="0">
                <a:latin typeface="Pristina" panose="03060402040406080204" pitchFamily="66" charset="0"/>
              </a:rPr>
              <a:t>La Déclaration des Droits de l’homme et du Citoyen, le 26 août 1789</a:t>
            </a:r>
            <a:endParaRPr lang="fr-FR" sz="40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042CB6-F5F4-454F-B5A2-11B702C8F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8104" y="2240238"/>
            <a:ext cx="3622745" cy="3978965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LuzSans-Book" panose="02000603040000020003" pitchFamily="2" charset="0"/>
              </a:rPr>
              <a:t>« </a:t>
            </a:r>
            <a:r>
              <a:rPr lang="fr-FR" sz="2800" i="1" dirty="0">
                <a:latin typeface="LuzSans-Book" panose="02000603040000020003" pitchFamily="2" charset="0"/>
              </a:rPr>
              <a:t>Tous les hommes naissent et demeurent libres et égaux en droit...</a:t>
            </a:r>
            <a:r>
              <a:rPr lang="fr-FR" sz="2800" dirty="0">
                <a:latin typeface="LuzSans-Book" panose="02000603040000020003" pitchFamily="2" charset="0"/>
              </a:rPr>
              <a:t> »</a:t>
            </a:r>
          </a:p>
          <a:p>
            <a:r>
              <a:rPr lang="fr-FR" sz="2800" dirty="0">
                <a:latin typeface="LuzSans-Book" panose="02000603040000020003" pitchFamily="2" charset="0"/>
              </a:rPr>
              <a:t>La liberté, l’égalité et la souveraineté du peuple y sont affirmés.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EA53B93-FF62-480A-8B1F-4F3E862A3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349" y="530086"/>
            <a:ext cx="4280451" cy="5870877"/>
          </a:xfrm>
        </p:spPr>
      </p:pic>
    </p:spTree>
    <p:extLst>
      <p:ext uri="{BB962C8B-B14F-4D97-AF65-F5344CB8AC3E}">
        <p14:creationId xmlns:p14="http://schemas.microsoft.com/office/powerpoint/2010/main" val="1882004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435159-A622-40E2-8F82-745CC1853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225" y="437479"/>
            <a:ext cx="6019800" cy="2352839"/>
          </a:xfrm>
        </p:spPr>
        <p:txBody>
          <a:bodyPr>
            <a:normAutofit/>
          </a:bodyPr>
          <a:lstStyle/>
          <a:p>
            <a:r>
              <a:rPr lang="fr-FR" sz="4000" cap="none" dirty="0">
                <a:latin typeface="Pristina" panose="03060402040406080204" pitchFamily="66" charset="0"/>
              </a:rPr>
              <a:t>La France subit une crise financière, économique et politique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019A870-F0BE-48C5-BF4E-D6D84428DD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99" t="-285" r="-699" b="15958"/>
          <a:stretch/>
        </p:blipFill>
        <p:spPr>
          <a:xfrm>
            <a:off x="1168387" y="983685"/>
            <a:ext cx="3509630" cy="489063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22CF3A-B7B2-4F38-837E-A6242FD57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2225" y="2790318"/>
            <a:ext cx="6021388" cy="204893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fr-FR" sz="3200" dirty="0">
                <a:latin typeface="LuzSans-Book" panose="02000603040000020003" pitchFamily="2" charset="0"/>
              </a:rPr>
              <a:t>Il est urgent pour Louis XVI de proposer des réformes : il convoque donc les états généraux; c’est-à-dire des députés des 3 ordres de la société.</a:t>
            </a:r>
          </a:p>
        </p:txBody>
      </p:sp>
    </p:spTree>
    <p:extLst>
      <p:ext uri="{BB962C8B-B14F-4D97-AF65-F5344CB8AC3E}">
        <p14:creationId xmlns:p14="http://schemas.microsoft.com/office/powerpoint/2010/main" val="1768165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977612-DBFD-4D3B-A67D-1FF40440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116" y="302987"/>
            <a:ext cx="3079405" cy="5302029"/>
          </a:xfrm>
        </p:spPr>
        <p:txBody>
          <a:bodyPr>
            <a:normAutofit/>
          </a:bodyPr>
          <a:lstStyle/>
          <a:p>
            <a:pPr algn="ctr"/>
            <a:r>
              <a:rPr lang="fr-FR" cap="none" dirty="0">
                <a:latin typeface="Pristina" panose="03060402040406080204" pitchFamily="66" charset="0"/>
              </a:rPr>
              <a:t>Les français élisent leurs députés et rédigent des cahiers de doléances.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1222D0A-0300-4714-8F9E-A9B6CCC85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305" y="302987"/>
            <a:ext cx="7270542" cy="5302029"/>
          </a:xfrm>
        </p:spPr>
      </p:pic>
    </p:spTree>
    <p:extLst>
      <p:ext uri="{BB962C8B-B14F-4D97-AF65-F5344CB8AC3E}">
        <p14:creationId xmlns:p14="http://schemas.microsoft.com/office/powerpoint/2010/main" val="1660424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454B3F-80B3-4C72-952E-7FE80015A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189475"/>
            <a:ext cx="8534400" cy="852556"/>
          </a:xfrm>
        </p:spPr>
        <p:txBody>
          <a:bodyPr/>
          <a:lstStyle/>
          <a:p>
            <a:r>
              <a:rPr lang="fr-FR" cap="none" dirty="0">
                <a:latin typeface="Pristina" panose="03060402040406080204" pitchFamily="66" charset="0"/>
              </a:rPr>
              <a:t>Les états généraux s’ouvrent à Versailles le 5 mai 1789.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9B836FD-00AC-4E1A-A74A-94E561798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685800"/>
            <a:ext cx="8181492" cy="4503675"/>
          </a:xfrm>
        </p:spPr>
      </p:pic>
    </p:spTree>
    <p:extLst>
      <p:ext uri="{BB962C8B-B14F-4D97-AF65-F5344CB8AC3E}">
        <p14:creationId xmlns:p14="http://schemas.microsoft.com/office/powerpoint/2010/main" val="292346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ECD1A7-725F-4CBF-A1D6-68FF7FF6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95" y="503583"/>
            <a:ext cx="11383618" cy="1113182"/>
          </a:xfrm>
        </p:spPr>
        <p:txBody>
          <a:bodyPr>
            <a:normAutofit/>
          </a:bodyPr>
          <a:lstStyle/>
          <a:p>
            <a:r>
              <a:rPr lang="fr-FR" sz="4000" cap="none" dirty="0">
                <a:latin typeface="Pristina" panose="03060402040406080204" pitchFamily="66" charset="0"/>
              </a:rPr>
              <a:t>Le serment du jeu de Paume, le 20 juin 1789</a:t>
            </a:r>
            <a:endParaRPr lang="fr-FR" sz="4000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1447856-B44B-4FF0-AA3C-773C06136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2202" y="1739278"/>
            <a:ext cx="5974981" cy="4481236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AEC21A-77B5-4739-A2A4-30AF9F9D5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3096" y="1838478"/>
            <a:ext cx="3511826" cy="4282835"/>
          </a:xfrm>
        </p:spPr>
        <p:txBody>
          <a:bodyPr>
            <a:normAutofit fontScale="85000" lnSpcReduction="10000"/>
          </a:bodyPr>
          <a:lstStyle/>
          <a:p>
            <a:r>
              <a:rPr lang="fr-FR" sz="2800" dirty="0">
                <a:latin typeface="LuzSans-Book" panose="02000603040000020003" pitchFamily="2" charset="0"/>
              </a:rPr>
              <a:t>Les députés du tiers état comprennent vite que leurs demandes ne seront pas entendues. Ils se proclament « Assemblée Nationale » mais trouvent leur salle de réunion fermée. Ils se rassemblent alors dans la salle du jeu de Paume où ils jurent de donner une Constitution à la France.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5965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80B27B-E71E-4FF3-B0F5-B6F8A7B6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8" y="530087"/>
            <a:ext cx="10999304" cy="795130"/>
          </a:xfrm>
        </p:spPr>
        <p:txBody>
          <a:bodyPr>
            <a:normAutofit/>
          </a:bodyPr>
          <a:lstStyle/>
          <a:p>
            <a:pPr algn="ctr"/>
            <a:r>
              <a:rPr lang="fr-FR" sz="4000" cap="none" dirty="0">
                <a:latin typeface="Pristina" panose="03060402040406080204" pitchFamily="66" charset="0"/>
              </a:rPr>
              <a:t>Les troupes royales encerclent Paris</a:t>
            </a:r>
            <a:endParaRPr lang="fr-FR" sz="4000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09B25C7-F644-41DB-A7CC-CD7AD4860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16" t="20372" r="11010" b="11482"/>
          <a:stretch/>
        </p:blipFill>
        <p:spPr>
          <a:xfrm>
            <a:off x="596348" y="1439517"/>
            <a:ext cx="6347396" cy="3978965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042CB6-F5F4-454F-B5A2-11B702C8F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744" y="1439517"/>
            <a:ext cx="3622745" cy="3978965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LuzSans-Book" panose="02000603040000020003" pitchFamily="2" charset="0"/>
              </a:rPr>
              <a:t>Le roi Louis XVI tente de rétablir son autorité : des émeutes ont en effet éclaté dans Paris depuis qu’il a renvoyé son ministre Necker. </a:t>
            </a:r>
          </a:p>
          <a:p>
            <a:r>
              <a:rPr lang="fr-FR" sz="2400" dirty="0">
                <a:latin typeface="LuzSans-Book" panose="02000603040000020003" pitchFamily="2" charset="0"/>
              </a:rPr>
              <a:t>Le peuple observe avec colère les troupes du roi qui installent leurs camps autour de Paris !</a:t>
            </a:r>
          </a:p>
        </p:txBody>
      </p:sp>
    </p:spTree>
    <p:extLst>
      <p:ext uri="{BB962C8B-B14F-4D97-AF65-F5344CB8AC3E}">
        <p14:creationId xmlns:p14="http://schemas.microsoft.com/office/powerpoint/2010/main" val="3029327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ECD1A7-725F-4CBF-A1D6-68FF7FF6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95" y="503583"/>
            <a:ext cx="11383618" cy="1113182"/>
          </a:xfrm>
        </p:spPr>
        <p:txBody>
          <a:bodyPr>
            <a:normAutofit/>
          </a:bodyPr>
          <a:lstStyle/>
          <a:p>
            <a:r>
              <a:rPr lang="fr-FR" sz="4000" cap="none" dirty="0">
                <a:latin typeface="Pristina" panose="03060402040406080204" pitchFamily="66" charset="0"/>
              </a:rPr>
              <a:t>La prise de la Bastille, le 14 juillet 1789</a:t>
            </a:r>
            <a:endParaRPr lang="fr-FR" sz="40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AEC21A-77B5-4739-A2A4-30AF9F9D5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3096" y="1838478"/>
            <a:ext cx="3511826" cy="4282835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LuzSans-Book" panose="02000603040000020003" pitchFamily="2" charset="0"/>
              </a:rPr>
              <a:t>Les parisiens encerclés cherchent des armes pour se défendre. Ils attaquent la prison de la Bastille, qui est aussi un dépôt d’armes. </a:t>
            </a:r>
          </a:p>
          <a:p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49A6ADC-CE2E-44CE-BDEB-D4AC18AB5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9048" y="1761109"/>
            <a:ext cx="5943600" cy="4437572"/>
          </a:xfrm>
        </p:spPr>
      </p:pic>
    </p:spTree>
    <p:extLst>
      <p:ext uri="{BB962C8B-B14F-4D97-AF65-F5344CB8AC3E}">
        <p14:creationId xmlns:p14="http://schemas.microsoft.com/office/powerpoint/2010/main" val="755078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ECD1A7-725F-4CBF-A1D6-68FF7FF6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95" y="681966"/>
            <a:ext cx="4452732" cy="1815547"/>
          </a:xfrm>
        </p:spPr>
        <p:txBody>
          <a:bodyPr>
            <a:normAutofit/>
          </a:bodyPr>
          <a:lstStyle/>
          <a:p>
            <a:r>
              <a:rPr lang="fr-FR" sz="4000" cap="none" dirty="0">
                <a:latin typeface="Pristina" panose="03060402040406080204" pitchFamily="66" charset="0"/>
              </a:rPr>
              <a:t>La Grande Peur, </a:t>
            </a:r>
            <a:br>
              <a:rPr lang="fr-FR" sz="4000" cap="none" dirty="0">
                <a:latin typeface="Pristina" panose="03060402040406080204" pitchFamily="66" charset="0"/>
              </a:rPr>
            </a:br>
            <a:r>
              <a:rPr lang="fr-FR" sz="4000" cap="none" dirty="0">
                <a:latin typeface="Pristina" panose="03060402040406080204" pitchFamily="66" charset="0"/>
              </a:rPr>
              <a:t>été 1789</a:t>
            </a:r>
            <a:endParaRPr lang="fr-FR" sz="40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AEC21A-77B5-4739-A2A4-30AF9F9D5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7495" y="2646861"/>
            <a:ext cx="2875722" cy="2746774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LuzSans-Book" panose="02000603040000020003" pitchFamily="2" charset="0"/>
              </a:rPr>
              <a:t>La révolte se répand dans toute la France. Des châteaux sont attaqués.</a:t>
            </a:r>
          </a:p>
          <a:p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EB14E1B-B935-4CB6-9ED8-28A4DF71B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78" t="3674" r="14168"/>
          <a:stretch/>
        </p:blipFill>
        <p:spPr>
          <a:xfrm>
            <a:off x="5035827" y="1060174"/>
            <a:ext cx="6122505" cy="5192583"/>
          </a:xfrm>
        </p:spPr>
      </p:pic>
    </p:spTree>
    <p:extLst>
      <p:ext uri="{BB962C8B-B14F-4D97-AF65-F5344CB8AC3E}">
        <p14:creationId xmlns:p14="http://schemas.microsoft.com/office/powerpoint/2010/main" val="2403081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80B27B-E71E-4FF3-B0F5-B6F8A7B6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8" y="530087"/>
            <a:ext cx="10999304" cy="795130"/>
          </a:xfrm>
        </p:spPr>
        <p:txBody>
          <a:bodyPr>
            <a:normAutofit/>
          </a:bodyPr>
          <a:lstStyle/>
          <a:p>
            <a:pPr algn="ctr"/>
            <a:r>
              <a:rPr lang="fr-FR" sz="4000" cap="none" dirty="0">
                <a:latin typeface="Pristina" panose="03060402040406080204" pitchFamily="66" charset="0"/>
              </a:rPr>
              <a:t>L’abolition des privilèges, le 4 août 1789</a:t>
            </a:r>
            <a:endParaRPr lang="fr-FR" sz="40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042CB6-F5F4-454F-B5A2-11B702C8F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7390" y="1463503"/>
            <a:ext cx="3622745" cy="3978965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LuzSans-Book" panose="02000603040000020003" pitchFamily="2" charset="0"/>
              </a:rPr>
              <a:t>Les députés de l’Assemblée constituante vote l’abolition des privilèges et des droits féodaux : c’est la fin de la société de l’Ancien Régime.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35F6C23-F913-4EAD-B5A4-62844B739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1467247"/>
            <a:ext cx="6180413" cy="3894948"/>
          </a:xfrm>
        </p:spPr>
      </p:pic>
    </p:spTree>
    <p:extLst>
      <p:ext uri="{BB962C8B-B14F-4D97-AF65-F5344CB8AC3E}">
        <p14:creationId xmlns:p14="http://schemas.microsoft.com/office/powerpoint/2010/main" val="2468491534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</TotalTime>
  <Words>253</Words>
  <Application>Microsoft Office PowerPoint</Application>
  <PresentationFormat>Grand écran</PresentationFormat>
  <Paragraphs>20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Century Gothic</vt:lpstr>
      <vt:lpstr>LuzSans-Book</vt:lpstr>
      <vt:lpstr>Pristina</vt:lpstr>
      <vt:lpstr>Wingdings 3</vt:lpstr>
      <vt:lpstr>Secteur</vt:lpstr>
      <vt:lpstr>L’année 1789</vt:lpstr>
      <vt:lpstr>La France subit une crise financière, économique et politique</vt:lpstr>
      <vt:lpstr>Les français élisent leurs députés et rédigent des cahiers de doléances.</vt:lpstr>
      <vt:lpstr>Les états généraux s’ouvrent à Versailles le 5 mai 1789.</vt:lpstr>
      <vt:lpstr>Le serment du jeu de Paume, le 20 juin 1789</vt:lpstr>
      <vt:lpstr>Les troupes royales encerclent Paris</vt:lpstr>
      <vt:lpstr>La prise de la Bastille, le 14 juillet 1789</vt:lpstr>
      <vt:lpstr>La Grande Peur,  été 1789</vt:lpstr>
      <vt:lpstr>L’abolition des privilèges, le 4 août 1789</vt:lpstr>
      <vt:lpstr>La Déclaration des Droits de l’homme et du Citoyen, le 26 août 1789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L’année 1789</dc:title>
  <dc:creator>Alice Brandicourt</dc:creator>
  <cp:lastModifiedBy>Alice Brandicourt</cp:lastModifiedBy>
  <cp:revision>9</cp:revision>
  <dcterms:created xsi:type="dcterms:W3CDTF">2018-03-25T20:09:17Z</dcterms:created>
  <dcterms:modified xsi:type="dcterms:W3CDTF">2018-03-25T20:54:03Z</dcterms:modified>
</cp:coreProperties>
</file>