
<file path=[Content_Types].xml><?xml version="1.0" encoding="utf-8"?>
<Types xmlns="http://schemas.openxmlformats.org/package/2006/content-types">
  <Default Extension="PNG" ContentType="image/png"/>
  <Default Extension="jpg&amp;ehk=3x9iQMuJ1XKhSTYkLEBwwQ&amp;pid=OfficeInsert" ContentType="image/jpeg"/>
  <Default Extension="jpeg" ContentType="image/jpeg"/>
  <Default Extension="rels" ContentType="application/vnd.openxmlformats-package.relationships+xml"/>
  <Default Extension="xml" ContentType="application/xml"/>
  <Default Extension="jpg&amp;ehk=me5TIDCei3YuCzK" ContentType="image/jpeg"/>
  <Default Extension="jpg&amp;ehk=kb1xCeu4X3QzFpC0P1hBbQ&amp;pid=OfficeInsert" ContentType="image/jpeg"/>
  <Default Extension="jpg&amp;ehk=kWyp9IkpK3102qQgtGj9Yw&amp;pid=OfficeInsert" ContentType="image/jpeg"/>
  <Default Extension="png&amp;ehk=k" ContentType="image/p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24" r:id="rId1"/>
  </p:sldMasterIdLst>
  <p:sldIdLst>
    <p:sldId id="256" r:id="rId2"/>
    <p:sldId id="257" r:id="rId3"/>
    <p:sldId id="258" r:id="rId4"/>
    <p:sldId id="279" r:id="rId5"/>
    <p:sldId id="260" r:id="rId6"/>
    <p:sldId id="261" r:id="rId7"/>
    <p:sldId id="281" r:id="rId8"/>
    <p:sldId id="280" r:id="rId9"/>
    <p:sldId id="282" r:id="rId10"/>
    <p:sldId id="283" r:id="rId11"/>
    <p:sldId id="284" r:id="rId12"/>
    <p:sldId id="285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362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191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187929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0629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540574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7514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2696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678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063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400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973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234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714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2/23/2017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495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536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973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2/23/2017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486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  <p:sldLayoutId id="2147483837" r:id="rId13"/>
    <p:sldLayoutId id="2147483838" r:id="rId14"/>
    <p:sldLayoutId id="2147483839" r:id="rId15"/>
    <p:sldLayoutId id="214748384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&amp;ehk=3x9iQMuJ1XKhSTYkLEBwwQ&amp;pid=OfficeInsert"/><Relationship Id="rId2" Type="http://schemas.openxmlformats.org/officeDocument/2006/relationships/image" Target="../media/image13.jpg&amp;ehk=kb1xCeu4X3QzFpC0P1hBbQ&amp;pid=OfficeInsert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&amp;ehk=kWyp9IkpK3102qQgtGj9Yw&amp;pid=OfficeInsert"/><Relationship Id="rId2" Type="http://schemas.openxmlformats.org/officeDocument/2006/relationships/hyperlink" Target="http://video.lefigaro.fr/figaro/video/comment-et-pourquoi-francois-1er-est-il-arrive-sur-le-trone-de-france-en-1515/4459154008001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&amp;ehk=me5TIDCei3YuCzK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&amp;ehk=k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636104" y="-874644"/>
            <a:ext cx="11608904" cy="2820850"/>
          </a:xfrm>
        </p:spPr>
        <p:txBody>
          <a:bodyPr>
            <a:noAutofit/>
          </a:bodyPr>
          <a:lstStyle/>
          <a:p>
            <a:pPr algn="ctr"/>
            <a:r>
              <a:rPr lang="fr-FR" sz="7200" b="0" dirty="0">
                <a:effectLst/>
                <a:latin typeface="1454 Gutenberg Bibel" panose="02000000000000000000" pitchFamily="2" charset="0"/>
              </a:rPr>
              <a:t>Le TEMPS DES ROIS</a:t>
            </a:r>
            <a:endParaRPr lang="fr-FR" sz="19900" b="0" dirty="0">
              <a:latin typeface="1454 Gutenberg Bibel" panose="02000000000000000000" pitchFamily="2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-195742" y="2292626"/>
            <a:ext cx="9684299" cy="1702904"/>
          </a:xfrm>
        </p:spPr>
        <p:txBody>
          <a:bodyPr>
            <a:noAutofit/>
          </a:bodyPr>
          <a:lstStyle/>
          <a:p>
            <a:r>
              <a:rPr lang="fr-FR" sz="7200" dirty="0">
                <a:latin typeface="Berlin Sans FB" panose="020E0602020502020306" pitchFamily="34" charset="0"/>
              </a:rPr>
              <a:t>François Ier, un protecteur des Arts et des Lettres à la Renaissance</a:t>
            </a:r>
            <a:endParaRPr lang="fr-FR" sz="7200" dirty="0">
              <a:latin typeface="Janda Apple Cobbler" panose="0200050700000002000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620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0925" y="92766"/>
            <a:ext cx="8931965" cy="1577008"/>
          </a:xfrm>
        </p:spPr>
        <p:txBody>
          <a:bodyPr>
            <a:noAutofit/>
          </a:bodyPr>
          <a:lstStyle/>
          <a:p>
            <a:pPr algn="ctr"/>
            <a:r>
              <a:rPr lang="fr-FR" sz="4000" dirty="0">
                <a:latin typeface="Berlin Sans FB" panose="020E0602020502020306" pitchFamily="34" charset="0"/>
              </a:rPr>
              <a:t>François 1</a:t>
            </a:r>
            <a:r>
              <a:rPr lang="fr-FR" sz="4000" baseline="30000" dirty="0">
                <a:latin typeface="Berlin Sans FB" panose="020E0602020502020306" pitchFamily="34" charset="0"/>
              </a:rPr>
              <a:t>er</a:t>
            </a:r>
            <a:r>
              <a:rPr lang="fr-FR" sz="4000" dirty="0">
                <a:latin typeface="Berlin Sans FB" panose="020E0602020502020306" pitchFamily="34" charset="0"/>
              </a:rPr>
              <a:t> doit donc affirmer son pouvoir autrement qu’en faisant la guerre...</a:t>
            </a:r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051"/>
          <a:stretch/>
        </p:blipFill>
        <p:spPr>
          <a:xfrm>
            <a:off x="3048001" y="1524000"/>
            <a:ext cx="4306744" cy="5334000"/>
          </a:xfrm>
        </p:spPr>
      </p:pic>
      <p:sp>
        <p:nvSpPr>
          <p:cNvPr id="9" name="Bulle narrative : ronde 8"/>
          <p:cNvSpPr/>
          <p:nvPr/>
        </p:nvSpPr>
        <p:spPr>
          <a:xfrm>
            <a:off x="6705585" y="1524000"/>
            <a:ext cx="5234606" cy="2506202"/>
          </a:xfrm>
          <a:prstGeom prst="wedgeEllipseCallout">
            <a:avLst>
              <a:gd name="adj1" fmla="val -73469"/>
              <a:gd name="adj2" fmla="val 32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i="1" dirty="0">
                <a:solidFill>
                  <a:schemeClr val="bg1">
                    <a:lumMod val="95000"/>
                    <a:lumOff val="5000"/>
                  </a:schemeClr>
                </a:solidFill>
                <a:latin typeface="All Things Pink Skinny" panose="02000203000000000000" pitchFamily="2" charset="0"/>
                <a:ea typeface="All Things Pink Skinny" panose="02000203000000000000" pitchFamily="2" charset="0"/>
              </a:rPr>
              <a:t>Je décide de m’entourer d’artistes, d’hommes de lettres...</a:t>
            </a:r>
          </a:p>
        </p:txBody>
      </p:sp>
    </p:spTree>
    <p:extLst>
      <p:ext uri="{BB962C8B-B14F-4D97-AF65-F5344CB8AC3E}">
        <p14:creationId xmlns:p14="http://schemas.microsoft.com/office/powerpoint/2010/main" val="408522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10164417" cy="1577008"/>
          </a:xfrm>
        </p:spPr>
        <p:txBody>
          <a:bodyPr>
            <a:noAutofit/>
          </a:bodyPr>
          <a:lstStyle/>
          <a:p>
            <a:pPr algn="ctr"/>
            <a:r>
              <a:rPr lang="fr-FR" sz="4000" dirty="0">
                <a:latin typeface="Berlin Sans FB" panose="020E0602020502020306" pitchFamily="34" charset="0"/>
              </a:rPr>
              <a:t>François 1</a:t>
            </a:r>
            <a:r>
              <a:rPr lang="fr-FR" sz="4000" baseline="30000" dirty="0">
                <a:latin typeface="Berlin Sans FB" panose="020E0602020502020306" pitchFamily="34" charset="0"/>
              </a:rPr>
              <a:t>er</a:t>
            </a:r>
            <a:r>
              <a:rPr lang="fr-FR" sz="4000" dirty="0">
                <a:latin typeface="Berlin Sans FB" panose="020E0602020502020306" pitchFamily="34" charset="0"/>
              </a:rPr>
              <a:t> a par exemple fait venir en France un grand artiste italien, Léonard de Vinci</a:t>
            </a:r>
          </a:p>
        </p:txBody>
      </p:sp>
      <p:pic>
        <p:nvPicPr>
          <p:cNvPr id="4" name="Espace réservé du contenu 3" descr="... - 1519 yılları arasında yaşayan &lt;strong&gt;Leonardo&lt;/strong&gt; da &lt;strong&gt;Vinci&lt;/strong&gt;’nin portesi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9113" y="1377111"/>
            <a:ext cx="4518937" cy="5480889"/>
          </a:xfrm>
        </p:spPr>
      </p:pic>
      <p:sp>
        <p:nvSpPr>
          <p:cNvPr id="9" name="Bulle narrative : ronde 8"/>
          <p:cNvSpPr/>
          <p:nvPr/>
        </p:nvSpPr>
        <p:spPr>
          <a:xfrm>
            <a:off x="5897163" y="1577008"/>
            <a:ext cx="3200426" cy="4717775"/>
          </a:xfrm>
          <a:prstGeom prst="wedgeEllipseCallout">
            <a:avLst>
              <a:gd name="adj1" fmla="val -56690"/>
              <a:gd name="adj2" fmla="val -43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i="1" dirty="0">
                <a:solidFill>
                  <a:schemeClr val="bg1">
                    <a:lumMod val="95000"/>
                    <a:lumOff val="5000"/>
                  </a:schemeClr>
                </a:solidFill>
                <a:latin typeface="All Things Pink Skinny" panose="02000203000000000000" pitchFamily="2" charset="0"/>
                <a:ea typeface="All Things Pink Skinny" panose="02000203000000000000" pitchFamily="2" charset="0"/>
              </a:rPr>
              <a:t>J’ai peint un tableau qui est aujourd’hui le plus célèbre au monde... </a:t>
            </a:r>
          </a:p>
        </p:txBody>
      </p:sp>
      <p:pic>
        <p:nvPicPr>
          <p:cNvPr id="5" name="Image 4" descr="Original file ‎ (2,835 × 4,289 pixels, file size: 3.34 MB, MIME ..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2497" y="1377111"/>
            <a:ext cx="3617898" cy="547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96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10164417" cy="1577008"/>
          </a:xfrm>
        </p:spPr>
        <p:txBody>
          <a:bodyPr>
            <a:noAutofit/>
          </a:bodyPr>
          <a:lstStyle/>
          <a:p>
            <a:pPr algn="ctr"/>
            <a:r>
              <a:rPr lang="fr-FR" sz="4000" dirty="0">
                <a:latin typeface="Berlin Sans FB" panose="020E0602020502020306" pitchFamily="34" charset="0"/>
              </a:rPr>
              <a:t>Cette période de l’Histoire s’appelle la Renaissance</a:t>
            </a: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1878" y="1351722"/>
            <a:ext cx="7962497" cy="5506278"/>
          </a:xfrm>
        </p:spPr>
      </p:pic>
    </p:spTree>
    <p:extLst>
      <p:ext uri="{BB962C8B-B14F-4D97-AF65-F5344CB8AC3E}">
        <p14:creationId xmlns:p14="http://schemas.microsoft.com/office/powerpoint/2010/main" val="1374323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0330" y="464309"/>
            <a:ext cx="4704522" cy="5891082"/>
          </a:xfrm>
        </p:spPr>
        <p:txBody>
          <a:bodyPr>
            <a:noAutofit/>
          </a:bodyPr>
          <a:lstStyle/>
          <a:p>
            <a:pPr algn="ctr"/>
            <a:r>
              <a:rPr lang="fr-FR" sz="4800" dirty="0">
                <a:latin typeface="Berlin Sans FB" panose="020E0602020502020306" pitchFamily="34" charset="0"/>
              </a:rPr>
              <a:t>Le roi Louis XII meurt en 1515. C’est un cousin, François d’Angoulême, qui devient roi de France.</a:t>
            </a:r>
            <a:br>
              <a:rPr lang="fr-FR" sz="4800" dirty="0">
                <a:latin typeface="Berlin Sans FB" panose="020E0602020502020306" pitchFamily="34" charset="0"/>
              </a:rPr>
            </a:br>
            <a:r>
              <a:rPr lang="fr-FR" sz="4800" dirty="0">
                <a:latin typeface="Berlin Sans FB" panose="020E0602020502020306" pitchFamily="34" charset="0"/>
                <a:hlinkClick r:id="rId2"/>
              </a:rPr>
              <a:t>Pourquoi ?</a:t>
            </a:r>
            <a:endParaRPr lang="fr-FR" sz="4800" dirty="0">
              <a:latin typeface="Berlin Sans FB" panose="020E0602020502020306" pitchFamily="34" charset="0"/>
            </a:endParaRPr>
          </a:p>
        </p:txBody>
      </p:sp>
      <p:pic>
        <p:nvPicPr>
          <p:cNvPr id="5" name="Espace réservé du contenu 4" descr="File:&lt;strong&gt;Louis&lt;/strong&gt;-&lt;strong&gt;xii&lt;/strong&gt;-roi-de-france.jpg - Wikipedia, the free encyclopedia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891110" y="564315"/>
            <a:ext cx="4102107" cy="5459772"/>
          </a:xfrm>
        </p:spPr>
      </p:pic>
      <p:sp>
        <p:nvSpPr>
          <p:cNvPr id="6" name="Bulle narrative : ronde 5"/>
          <p:cNvSpPr/>
          <p:nvPr/>
        </p:nvSpPr>
        <p:spPr>
          <a:xfrm>
            <a:off x="5194853" y="710089"/>
            <a:ext cx="2994992" cy="3782397"/>
          </a:xfrm>
          <a:prstGeom prst="wedgeEllipseCallout">
            <a:avLst>
              <a:gd name="adj1" fmla="val 77571"/>
              <a:gd name="adj2" fmla="val 94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i="1" dirty="0">
                <a:solidFill>
                  <a:schemeClr val="bg1">
                    <a:lumMod val="95000"/>
                    <a:lumOff val="5000"/>
                  </a:schemeClr>
                </a:solidFill>
                <a:latin typeface="All Things Pink Skinny" panose="02000203000000000000" pitchFamily="2" charset="0"/>
                <a:ea typeface="All Things Pink Skinny" panose="02000203000000000000" pitchFamily="2" charset="0"/>
              </a:rPr>
              <a:t>J’ai eu des enfants mais seules mes 2 filles ont survécu.</a:t>
            </a:r>
          </a:p>
        </p:txBody>
      </p:sp>
    </p:spTree>
    <p:extLst>
      <p:ext uri="{BB962C8B-B14F-4D97-AF65-F5344CB8AC3E}">
        <p14:creationId xmlns:p14="http://schemas.microsoft.com/office/powerpoint/2010/main" val="3579346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6105" y="1179443"/>
            <a:ext cx="3723861" cy="5049079"/>
          </a:xfrm>
        </p:spPr>
        <p:txBody>
          <a:bodyPr>
            <a:noAutofit/>
          </a:bodyPr>
          <a:lstStyle/>
          <a:p>
            <a:pPr algn="ctr"/>
            <a:r>
              <a:rPr lang="fr-FR" sz="4800" dirty="0">
                <a:latin typeface="Berlin Sans FB" panose="020E0602020502020306" pitchFamily="34" charset="0"/>
              </a:rPr>
              <a:t>François 1</a:t>
            </a:r>
            <a:r>
              <a:rPr lang="fr-FR" sz="4800" baseline="30000" dirty="0">
                <a:latin typeface="Berlin Sans FB" panose="020E0602020502020306" pitchFamily="34" charset="0"/>
              </a:rPr>
              <a:t>er</a:t>
            </a:r>
            <a:r>
              <a:rPr lang="fr-FR" sz="4800" dirty="0">
                <a:latin typeface="Berlin Sans FB" panose="020E0602020502020306" pitchFamily="34" charset="0"/>
              </a:rPr>
              <a:t> s’est marié en 1514 à la fille de Louis XII, Claude de France.</a:t>
            </a:r>
          </a:p>
        </p:txBody>
      </p:sp>
      <p:pic>
        <p:nvPicPr>
          <p:cNvPr id="5" name="Espace réservé du contenu 4" descr="&lt;strong&gt;Claude de France&lt;/strong&gt;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11757" y="1000539"/>
            <a:ext cx="4439478" cy="5419308"/>
          </a:xfrm>
        </p:spPr>
      </p:pic>
    </p:spTree>
    <p:extLst>
      <p:ext uri="{BB962C8B-B14F-4D97-AF65-F5344CB8AC3E}">
        <p14:creationId xmlns:p14="http://schemas.microsoft.com/office/powerpoint/2010/main" val="2756747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90052" y="0"/>
            <a:ext cx="4731026" cy="5891082"/>
          </a:xfrm>
        </p:spPr>
        <p:txBody>
          <a:bodyPr>
            <a:noAutofit/>
          </a:bodyPr>
          <a:lstStyle/>
          <a:p>
            <a:pPr algn="ctr"/>
            <a:r>
              <a:rPr lang="fr-FR" sz="4800" dirty="0">
                <a:latin typeface="Berlin Sans FB" panose="020E0602020502020306" pitchFamily="34" charset="0"/>
              </a:rPr>
              <a:t>En 1515, François 1</a:t>
            </a:r>
            <a:r>
              <a:rPr lang="fr-FR" sz="4800" baseline="30000" dirty="0">
                <a:latin typeface="Berlin Sans FB" panose="020E0602020502020306" pitchFamily="34" charset="0"/>
              </a:rPr>
              <a:t>er</a:t>
            </a:r>
            <a:r>
              <a:rPr lang="fr-FR" sz="4800" dirty="0">
                <a:latin typeface="Berlin Sans FB" panose="020E0602020502020306" pitchFamily="34" charset="0"/>
              </a:rPr>
              <a:t> est sacré à Reims. </a:t>
            </a:r>
            <a:br>
              <a:rPr lang="fr-FR" sz="4800" dirty="0">
                <a:latin typeface="Berlin Sans FB" panose="020E0602020502020306" pitchFamily="34" charset="0"/>
              </a:rPr>
            </a:br>
            <a:r>
              <a:rPr lang="fr-FR" sz="4800" dirty="0">
                <a:latin typeface="Berlin Sans FB" panose="020E0602020502020306" pitchFamily="34" charset="0"/>
              </a:rPr>
              <a:t>Il a 20 ans. </a:t>
            </a:r>
            <a:br>
              <a:rPr lang="fr-FR" sz="4800" dirty="0">
                <a:latin typeface="Berlin Sans FB" panose="020E0602020502020306" pitchFamily="34" charset="0"/>
              </a:rPr>
            </a:br>
            <a:r>
              <a:rPr lang="fr-FR" sz="4800" dirty="0">
                <a:latin typeface="Berlin Sans FB" panose="020E0602020502020306" pitchFamily="34" charset="0"/>
              </a:rPr>
              <a:t>Il choisit comme emblème la salamandre.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991" t="16038" r="18806" b="18841"/>
          <a:stretch/>
        </p:blipFill>
        <p:spPr>
          <a:xfrm>
            <a:off x="503583" y="150464"/>
            <a:ext cx="4386469" cy="6540887"/>
          </a:xfrm>
        </p:spPr>
      </p:pic>
      <p:pic>
        <p:nvPicPr>
          <p:cNvPr id="7" name="Image 6" descr="Fichier:Meuble héraldique &lt;strong&gt;salamandre&lt;/strong&gt;.svg — Wikipédi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9708" y="4426226"/>
            <a:ext cx="2737002" cy="3013213"/>
          </a:xfrm>
          <a:prstGeom prst="rect">
            <a:avLst/>
          </a:prstGeom>
        </p:spPr>
      </p:pic>
      <p:sp>
        <p:nvSpPr>
          <p:cNvPr id="9" name="Phylactère : pensées 8"/>
          <p:cNvSpPr/>
          <p:nvPr/>
        </p:nvSpPr>
        <p:spPr>
          <a:xfrm>
            <a:off x="8931964" y="3273287"/>
            <a:ext cx="3260035" cy="2617795"/>
          </a:xfrm>
          <a:prstGeom prst="cloudCallout">
            <a:avLst>
              <a:gd name="adj1" fmla="val -67280"/>
              <a:gd name="adj2" fmla="val 336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Quels attributs du pouvoir royal reconnaissez-vous ?</a:t>
            </a:r>
          </a:p>
        </p:txBody>
      </p:sp>
      <p:sp>
        <p:nvSpPr>
          <p:cNvPr id="11" name="Légende : encadrée 10"/>
          <p:cNvSpPr/>
          <p:nvPr/>
        </p:nvSpPr>
        <p:spPr>
          <a:xfrm>
            <a:off x="503583" y="150464"/>
            <a:ext cx="1557130" cy="569844"/>
          </a:xfrm>
          <a:prstGeom prst="borderCallout1">
            <a:avLst>
              <a:gd name="adj1" fmla="val 81541"/>
              <a:gd name="adj2" fmla="val 126135"/>
              <a:gd name="adj3" fmla="val 49709"/>
              <a:gd name="adj4" fmla="val 100391"/>
            </a:avLst>
          </a:prstGeom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  <a:r>
              <a:rPr lang="fr-FR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Couronne</a:t>
            </a:r>
            <a:endParaRPr lang="fr-FR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Légende : encadrée 11"/>
          <p:cNvSpPr/>
          <p:nvPr/>
        </p:nvSpPr>
        <p:spPr>
          <a:xfrm>
            <a:off x="3887750" y="1495559"/>
            <a:ext cx="1557130" cy="569844"/>
          </a:xfrm>
          <a:prstGeom prst="borderCallout1">
            <a:avLst>
              <a:gd name="adj1" fmla="val -9157"/>
              <a:gd name="adj2" fmla="val -35567"/>
              <a:gd name="adj3" fmla="val 49709"/>
              <a:gd name="adj4" fmla="val 100391"/>
            </a:avLst>
          </a:prstGeom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  <a:r>
              <a:rPr lang="fr-FR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Sceptre</a:t>
            </a:r>
            <a:endParaRPr lang="fr-FR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Légende : encadrée 12"/>
          <p:cNvSpPr/>
          <p:nvPr/>
        </p:nvSpPr>
        <p:spPr>
          <a:xfrm>
            <a:off x="4219056" y="5304428"/>
            <a:ext cx="1557130" cy="1173308"/>
          </a:xfrm>
          <a:prstGeom prst="borderCallout1">
            <a:avLst>
              <a:gd name="adj1" fmla="val -67436"/>
              <a:gd name="adj2" fmla="val -60248"/>
              <a:gd name="adj3" fmla="val 49842"/>
              <a:gd name="adj4" fmla="val -1736"/>
            </a:avLst>
          </a:prstGeom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Manteau à fleurs de lys</a:t>
            </a:r>
          </a:p>
        </p:txBody>
      </p:sp>
      <p:sp>
        <p:nvSpPr>
          <p:cNvPr id="14" name="Légende : encadrée 13"/>
          <p:cNvSpPr/>
          <p:nvPr/>
        </p:nvSpPr>
        <p:spPr>
          <a:xfrm>
            <a:off x="59423" y="4901368"/>
            <a:ext cx="1588711" cy="863328"/>
          </a:xfrm>
          <a:prstGeom prst="borderCallout1">
            <a:avLst>
              <a:gd name="adj1" fmla="val -319981"/>
              <a:gd name="adj2" fmla="val 79124"/>
              <a:gd name="adj3" fmla="val 3197"/>
              <a:gd name="adj4" fmla="val 51029"/>
            </a:avLst>
          </a:prstGeom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Main de justice</a:t>
            </a:r>
          </a:p>
        </p:txBody>
      </p:sp>
    </p:spTree>
    <p:extLst>
      <p:ext uri="{BB962C8B-B14F-4D97-AF65-F5344CB8AC3E}">
        <p14:creationId xmlns:p14="http://schemas.microsoft.com/office/powerpoint/2010/main" val="201314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4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238539" y="0"/>
            <a:ext cx="10721009" cy="1007165"/>
          </a:xfrm>
        </p:spPr>
        <p:txBody>
          <a:bodyPr>
            <a:noAutofit/>
          </a:bodyPr>
          <a:lstStyle/>
          <a:p>
            <a:pPr algn="ctr"/>
            <a:r>
              <a:rPr lang="fr-FR" sz="4400" dirty="0">
                <a:latin typeface="Berlin Sans FB" panose="020E0602020502020306" pitchFamily="34" charset="0"/>
              </a:rPr>
              <a:t>François 1</a:t>
            </a:r>
            <a:r>
              <a:rPr lang="fr-FR" sz="4400" baseline="30000" dirty="0">
                <a:latin typeface="Berlin Sans FB" panose="020E0602020502020306" pitchFamily="34" charset="0"/>
              </a:rPr>
              <a:t>er</a:t>
            </a:r>
            <a:r>
              <a:rPr lang="fr-FR" sz="4400" dirty="0">
                <a:latin typeface="Berlin Sans FB" panose="020E0602020502020306" pitchFamily="34" charset="0"/>
              </a:rPr>
              <a:t> hérite d’un grand royaume.</a:t>
            </a:r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6294" y="768626"/>
            <a:ext cx="9422402" cy="5936114"/>
          </a:xfrm>
        </p:spPr>
      </p:pic>
    </p:spTree>
    <p:extLst>
      <p:ext uri="{BB962C8B-B14F-4D97-AF65-F5344CB8AC3E}">
        <p14:creationId xmlns:p14="http://schemas.microsoft.com/office/powerpoint/2010/main" val="281542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0925" y="92766"/>
            <a:ext cx="8931965" cy="1577008"/>
          </a:xfrm>
        </p:spPr>
        <p:txBody>
          <a:bodyPr>
            <a:noAutofit/>
          </a:bodyPr>
          <a:lstStyle/>
          <a:p>
            <a:pPr algn="ctr"/>
            <a:r>
              <a:rPr lang="fr-FR" sz="4000" dirty="0">
                <a:latin typeface="Berlin Sans FB" panose="020E0602020502020306" pitchFamily="34" charset="0"/>
              </a:rPr>
              <a:t>François 1</a:t>
            </a:r>
            <a:r>
              <a:rPr lang="fr-FR" sz="4000" baseline="30000" dirty="0">
                <a:latin typeface="Berlin Sans FB" panose="020E0602020502020306" pitchFamily="34" charset="0"/>
              </a:rPr>
              <a:t>er</a:t>
            </a:r>
            <a:r>
              <a:rPr lang="fr-FR" sz="4000" dirty="0">
                <a:latin typeface="Berlin Sans FB" panose="020E0602020502020306" pitchFamily="34" charset="0"/>
              </a:rPr>
              <a:t> gagne une bataille, celle de Marignan, en 1515... </a:t>
            </a: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6166" y="1431235"/>
            <a:ext cx="7381485" cy="5173191"/>
          </a:xfrm>
        </p:spPr>
      </p:pic>
      <p:sp>
        <p:nvSpPr>
          <p:cNvPr id="7" name="Bulle narrative : ronde 6"/>
          <p:cNvSpPr/>
          <p:nvPr/>
        </p:nvSpPr>
        <p:spPr>
          <a:xfrm>
            <a:off x="6016463" y="1219200"/>
            <a:ext cx="3856408" cy="2597426"/>
          </a:xfrm>
          <a:prstGeom prst="wedgeEllipseCallout">
            <a:avLst>
              <a:gd name="adj1" fmla="val -71102"/>
              <a:gd name="adj2" fmla="val 208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i="1" dirty="0">
                <a:solidFill>
                  <a:schemeClr val="bg1">
                    <a:lumMod val="95000"/>
                    <a:lumOff val="5000"/>
                  </a:schemeClr>
                </a:solidFill>
                <a:latin typeface="All Things Pink Skinny" panose="02000203000000000000" pitchFamily="2" charset="0"/>
                <a:ea typeface="All Things Pink Skinny" panose="02000203000000000000" pitchFamily="2" charset="0"/>
              </a:rPr>
              <a:t>Cette victoire me permet d’affirmer mon pouvoir !</a:t>
            </a:r>
          </a:p>
        </p:txBody>
      </p:sp>
    </p:spTree>
    <p:extLst>
      <p:ext uri="{BB962C8B-B14F-4D97-AF65-F5344CB8AC3E}">
        <p14:creationId xmlns:p14="http://schemas.microsoft.com/office/powerpoint/2010/main" val="422266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0923" y="0"/>
            <a:ext cx="8931965" cy="1577008"/>
          </a:xfrm>
        </p:spPr>
        <p:txBody>
          <a:bodyPr>
            <a:noAutofit/>
          </a:bodyPr>
          <a:lstStyle/>
          <a:p>
            <a:pPr algn="ctr"/>
            <a:r>
              <a:rPr lang="fr-FR" sz="4000" dirty="0">
                <a:latin typeface="Berlin Sans FB" panose="020E0602020502020306" pitchFamily="34" charset="0"/>
              </a:rPr>
              <a:t>François 1</a:t>
            </a:r>
            <a:r>
              <a:rPr lang="fr-FR" sz="4000" baseline="30000" dirty="0">
                <a:latin typeface="Berlin Sans FB" panose="020E0602020502020306" pitchFamily="34" charset="0"/>
              </a:rPr>
              <a:t>er</a:t>
            </a:r>
            <a:r>
              <a:rPr lang="fr-FR" sz="4000" dirty="0">
                <a:latin typeface="Berlin Sans FB" panose="020E0602020502020306" pitchFamily="34" charset="0"/>
              </a:rPr>
              <a:t> se sert de cette victoire pour se donner une image de grand chevalier.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3287" y="1577008"/>
            <a:ext cx="4744278" cy="5264991"/>
          </a:xfrm>
        </p:spPr>
      </p:pic>
      <p:sp>
        <p:nvSpPr>
          <p:cNvPr id="8" name="Phylactère : pensées 7"/>
          <p:cNvSpPr/>
          <p:nvPr/>
        </p:nvSpPr>
        <p:spPr>
          <a:xfrm>
            <a:off x="13253" y="1577008"/>
            <a:ext cx="3127512" cy="2902227"/>
          </a:xfrm>
          <a:prstGeom prst="cloudCallout">
            <a:avLst>
              <a:gd name="adj1" fmla="val 56745"/>
              <a:gd name="adj2" fmla="val 310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Quels attributs du chevalier reconnaissez-vous ?</a:t>
            </a:r>
          </a:p>
        </p:txBody>
      </p:sp>
      <p:sp>
        <p:nvSpPr>
          <p:cNvPr id="9" name="Légende : encadrée 8"/>
          <p:cNvSpPr/>
          <p:nvPr/>
        </p:nvSpPr>
        <p:spPr>
          <a:xfrm>
            <a:off x="8169949" y="1749285"/>
            <a:ext cx="1557130" cy="569844"/>
          </a:xfrm>
          <a:prstGeom prst="borderCallout1">
            <a:avLst>
              <a:gd name="adj1" fmla="val 190843"/>
              <a:gd name="adj2" fmla="val -134290"/>
              <a:gd name="adj3" fmla="val 96220"/>
              <a:gd name="adj4" fmla="val 816"/>
            </a:avLst>
          </a:prstGeom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Armure</a:t>
            </a:r>
          </a:p>
        </p:txBody>
      </p:sp>
      <p:sp>
        <p:nvSpPr>
          <p:cNvPr id="10" name="Légende : encadrée 9"/>
          <p:cNvSpPr/>
          <p:nvPr/>
        </p:nvSpPr>
        <p:spPr>
          <a:xfrm>
            <a:off x="8150087" y="5128591"/>
            <a:ext cx="1557130" cy="569844"/>
          </a:xfrm>
          <a:prstGeom prst="borderCallout1">
            <a:avLst>
              <a:gd name="adj1" fmla="val 11774"/>
              <a:gd name="adj2" fmla="val -169184"/>
              <a:gd name="adj3" fmla="val 96220"/>
              <a:gd name="adj4" fmla="val 816"/>
            </a:avLst>
          </a:prstGeom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Eperons</a:t>
            </a:r>
          </a:p>
        </p:txBody>
      </p:sp>
      <p:sp>
        <p:nvSpPr>
          <p:cNvPr id="11" name="Légende : encadrée 10"/>
          <p:cNvSpPr/>
          <p:nvPr/>
        </p:nvSpPr>
        <p:spPr>
          <a:xfrm>
            <a:off x="8150087" y="3438938"/>
            <a:ext cx="1557130" cy="569844"/>
          </a:xfrm>
          <a:prstGeom prst="borderCallout1">
            <a:avLst>
              <a:gd name="adj1" fmla="val 118750"/>
              <a:gd name="adj2" fmla="val -119822"/>
              <a:gd name="adj3" fmla="val 96220"/>
              <a:gd name="adj4" fmla="val 816"/>
            </a:avLst>
          </a:prstGeom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Epée</a:t>
            </a:r>
          </a:p>
        </p:txBody>
      </p:sp>
    </p:spTree>
    <p:extLst>
      <p:ext uri="{BB962C8B-B14F-4D97-AF65-F5344CB8AC3E}">
        <p14:creationId xmlns:p14="http://schemas.microsoft.com/office/powerpoint/2010/main" val="213772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0923" y="0"/>
            <a:ext cx="8931965" cy="1577008"/>
          </a:xfrm>
        </p:spPr>
        <p:txBody>
          <a:bodyPr>
            <a:noAutofit/>
          </a:bodyPr>
          <a:lstStyle/>
          <a:p>
            <a:pPr algn="ctr"/>
            <a:r>
              <a:rPr lang="fr-FR" sz="4000" dirty="0">
                <a:latin typeface="Berlin Sans FB" panose="020E0602020502020306" pitchFamily="34" charset="0"/>
              </a:rPr>
              <a:t>Mais ce sera la seule bataille qu’il va remporter... En 32 ans !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6176" y="1339044"/>
            <a:ext cx="7381461" cy="5382316"/>
          </a:xfrm>
        </p:spPr>
      </p:pic>
      <p:sp>
        <p:nvSpPr>
          <p:cNvPr id="7" name="Bulle narrative : ronde 6"/>
          <p:cNvSpPr/>
          <p:nvPr/>
        </p:nvSpPr>
        <p:spPr>
          <a:xfrm>
            <a:off x="6705585" y="1121547"/>
            <a:ext cx="5234606" cy="2908655"/>
          </a:xfrm>
          <a:prstGeom prst="wedgeEllipseCallout">
            <a:avLst>
              <a:gd name="adj1" fmla="val -56507"/>
              <a:gd name="adj2" fmla="val 279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i="1" dirty="0">
                <a:solidFill>
                  <a:schemeClr val="bg1">
                    <a:lumMod val="95000"/>
                    <a:lumOff val="5000"/>
                  </a:schemeClr>
                </a:solidFill>
                <a:latin typeface="All Things Pink Skinny" panose="02000203000000000000" pitchFamily="2" charset="0"/>
                <a:ea typeface="All Things Pink Skinny" panose="02000203000000000000" pitchFamily="2" charset="0"/>
              </a:rPr>
              <a:t>En 1525, </a:t>
            </a:r>
            <a:r>
              <a:rPr lang="fr-FR" sz="3600" i="1">
                <a:solidFill>
                  <a:schemeClr val="bg1">
                    <a:lumMod val="95000"/>
                    <a:lumOff val="5000"/>
                  </a:schemeClr>
                </a:solidFill>
                <a:latin typeface="All Things Pink Skinny" panose="02000203000000000000" pitchFamily="2" charset="0"/>
                <a:ea typeface="All Things Pink Skinny" panose="02000203000000000000" pitchFamily="2" charset="0"/>
              </a:rPr>
              <a:t>je perds </a:t>
            </a:r>
            <a:r>
              <a:rPr lang="fr-FR" sz="3600" i="1" dirty="0">
                <a:solidFill>
                  <a:schemeClr val="bg1">
                    <a:lumMod val="95000"/>
                    <a:lumOff val="5000"/>
                  </a:schemeClr>
                </a:solidFill>
                <a:latin typeface="All Things Pink Skinny" panose="02000203000000000000" pitchFamily="2" charset="0"/>
                <a:ea typeface="All Things Pink Skinny" panose="02000203000000000000" pitchFamily="2" charset="0"/>
              </a:rPr>
              <a:t>la bataille de Pavie et je suis fait prisonnier...</a:t>
            </a:r>
          </a:p>
        </p:txBody>
      </p:sp>
    </p:spTree>
    <p:extLst>
      <p:ext uri="{BB962C8B-B14F-4D97-AF65-F5344CB8AC3E}">
        <p14:creationId xmlns:p14="http://schemas.microsoft.com/office/powerpoint/2010/main" val="176205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647583" cy="1577008"/>
          </a:xfrm>
        </p:spPr>
        <p:txBody>
          <a:bodyPr>
            <a:noAutofit/>
          </a:bodyPr>
          <a:lstStyle/>
          <a:p>
            <a:pPr algn="ctr"/>
            <a:r>
              <a:rPr lang="fr-FR" sz="4000" dirty="0">
                <a:latin typeface="Berlin Sans FB" panose="020E0602020502020306" pitchFamily="34" charset="0"/>
              </a:rPr>
              <a:t>Ses rivaux sont très puissants...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779" r="24467"/>
          <a:stretch/>
        </p:blipFill>
        <p:spPr>
          <a:xfrm>
            <a:off x="0" y="1577008"/>
            <a:ext cx="3419061" cy="5280992"/>
          </a:xfrm>
        </p:spPr>
      </p:pic>
      <p:sp>
        <p:nvSpPr>
          <p:cNvPr id="6" name="Parchemin : horizontal 5"/>
          <p:cNvSpPr/>
          <p:nvPr/>
        </p:nvSpPr>
        <p:spPr>
          <a:xfrm>
            <a:off x="1212028" y="583097"/>
            <a:ext cx="3479242" cy="993911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>
                <a:solidFill>
                  <a:schemeClr val="bg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Charles Quint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9361" y="1577008"/>
            <a:ext cx="9202639" cy="5280992"/>
          </a:xfrm>
          <a:prstGeom prst="rect">
            <a:avLst/>
          </a:prstGeom>
        </p:spPr>
      </p:pic>
      <p:sp>
        <p:nvSpPr>
          <p:cNvPr id="9" name="Bulle narrative : ronde 8"/>
          <p:cNvSpPr/>
          <p:nvPr/>
        </p:nvSpPr>
        <p:spPr>
          <a:xfrm>
            <a:off x="474194" y="3677478"/>
            <a:ext cx="2944867" cy="2888974"/>
          </a:xfrm>
          <a:prstGeom prst="wedgeEllipseCallout">
            <a:avLst>
              <a:gd name="adj1" fmla="val 1349"/>
              <a:gd name="adj2" fmla="val -649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i="1" dirty="0">
                <a:solidFill>
                  <a:schemeClr val="bg1">
                    <a:lumMod val="95000"/>
                    <a:lumOff val="5000"/>
                  </a:schemeClr>
                </a:solidFill>
                <a:latin typeface="All Things Pink Skinny" panose="02000203000000000000" pitchFamily="2" charset="0"/>
                <a:ea typeface="All Things Pink Skinny" panose="02000203000000000000" pitchFamily="2" charset="0"/>
              </a:rPr>
              <a:t>Mon Empire s’étend sur le monde entier...</a:t>
            </a:r>
          </a:p>
        </p:txBody>
      </p:sp>
      <p:sp>
        <p:nvSpPr>
          <p:cNvPr id="10" name="Parchemin : horizontal 9"/>
          <p:cNvSpPr/>
          <p:nvPr/>
        </p:nvSpPr>
        <p:spPr>
          <a:xfrm>
            <a:off x="5903298" y="583097"/>
            <a:ext cx="3479242" cy="993911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>
                <a:solidFill>
                  <a:schemeClr val="bg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Henri VIII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/>
          <a:srcRect t="5215" b="40388"/>
          <a:stretch/>
        </p:blipFill>
        <p:spPr>
          <a:xfrm>
            <a:off x="6654133" y="1577008"/>
            <a:ext cx="5537867" cy="5296780"/>
          </a:xfrm>
          <a:prstGeom prst="rect">
            <a:avLst/>
          </a:prstGeom>
        </p:spPr>
      </p:pic>
      <p:sp>
        <p:nvSpPr>
          <p:cNvPr id="12" name="Bulle narrative : ronde 11"/>
          <p:cNvSpPr/>
          <p:nvPr/>
        </p:nvSpPr>
        <p:spPr>
          <a:xfrm>
            <a:off x="7822524" y="3564834"/>
            <a:ext cx="3428571" cy="1802296"/>
          </a:xfrm>
          <a:prstGeom prst="wedgeEllipseCallout">
            <a:avLst>
              <a:gd name="adj1" fmla="val 1349"/>
              <a:gd name="adj2" fmla="val -649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i="1" dirty="0">
                <a:solidFill>
                  <a:schemeClr val="bg1">
                    <a:lumMod val="95000"/>
                    <a:lumOff val="5000"/>
                  </a:schemeClr>
                </a:solidFill>
                <a:latin typeface="All Things Pink Skinny" panose="02000203000000000000" pitchFamily="2" charset="0"/>
                <a:ea typeface="All Things Pink Skinny" panose="02000203000000000000" pitchFamily="2" charset="0"/>
              </a:rPr>
              <a:t>Je suis roi d’Angleterre !</a:t>
            </a:r>
          </a:p>
        </p:txBody>
      </p:sp>
    </p:spTree>
    <p:extLst>
      <p:ext uri="{BB962C8B-B14F-4D97-AF65-F5344CB8AC3E}">
        <p14:creationId xmlns:p14="http://schemas.microsoft.com/office/powerpoint/2010/main" val="2189567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2" grpId="0" animBg="1"/>
    </p:bldLst>
  </p:timing>
</p:sld>
</file>

<file path=ppt/theme/theme1.xml><?xml version="1.0" encoding="utf-8"?>
<a:theme xmlns:a="http://schemas.openxmlformats.org/drawingml/2006/main" name="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273</TotalTime>
  <Words>263</Words>
  <Application>Microsoft Office PowerPoint</Application>
  <PresentationFormat>Grand écran</PresentationFormat>
  <Paragraphs>31</Paragraphs>
  <Slides>12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20" baseType="lpstr">
      <vt:lpstr>1454 Gutenberg Bibel</vt:lpstr>
      <vt:lpstr>All Things Pink Skinny</vt:lpstr>
      <vt:lpstr>Arial</vt:lpstr>
      <vt:lpstr>Berlin Sans FB</vt:lpstr>
      <vt:lpstr>Janda Apple Cobbler</vt:lpstr>
      <vt:lpstr>Trebuchet MS</vt:lpstr>
      <vt:lpstr>Wingdings 3</vt:lpstr>
      <vt:lpstr>Facette</vt:lpstr>
      <vt:lpstr>Le TEMPS DES ROIS</vt:lpstr>
      <vt:lpstr>Le roi Louis XII meurt en 1515. C’est un cousin, François d’Angoulême, qui devient roi de France. Pourquoi ?</vt:lpstr>
      <vt:lpstr>François 1er s’est marié en 1514 à la fille de Louis XII, Claude de France.</vt:lpstr>
      <vt:lpstr>En 1515, François 1er est sacré à Reims.  Il a 20 ans.  Il choisit comme emblème la salamandre.</vt:lpstr>
      <vt:lpstr>François 1er hérite d’un grand royaume.</vt:lpstr>
      <vt:lpstr>François 1er gagne une bataille, celle de Marignan, en 1515... </vt:lpstr>
      <vt:lpstr>François 1er se sert de cette victoire pour se donner une image de grand chevalier.</vt:lpstr>
      <vt:lpstr>Mais ce sera la seule bataille qu’il va remporter... En 32 ans !</vt:lpstr>
      <vt:lpstr>Ses rivaux sont très puissants...</vt:lpstr>
      <vt:lpstr>François 1er doit donc affirmer son pouvoir autrement qu’en faisant la guerre...</vt:lpstr>
      <vt:lpstr>François 1er a par exemple fait venir en France un grand artiste italien, Léonard de Vinci</vt:lpstr>
      <vt:lpstr>Cette période de l’Histoire s’appelle la Renaissance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Grecs et Romains</dc:title>
  <dc:creator>Alice Brandicourt</dc:creator>
  <cp:lastModifiedBy>Alice Brandicourt</cp:lastModifiedBy>
  <cp:revision>60</cp:revision>
  <dcterms:created xsi:type="dcterms:W3CDTF">2016-09-25T12:39:25Z</dcterms:created>
  <dcterms:modified xsi:type="dcterms:W3CDTF">2017-02-23T01:01:15Z</dcterms:modified>
</cp:coreProperties>
</file>