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fr-FR"/>
              <a:t>Modifiez le style du titre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fr-FR"/>
              <a:t>Cliquez sur l'icône pour ajouter une image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18C79C5D-2A6F-F04D-97DA-BEF2467B64E4}" type="datetimeFigureOut">
              <a:rPr lang="en-US" dirty="0"/>
              <a:pPr/>
              <a:t>1/22/2018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fr-FR"/>
              <a:t>Modifiez le style du titre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fr-FR"/>
              <a:t>Modifier les styles du texte du masque</a:t>
            </a:r>
          </a:p>
        </p:txBody>
      </p:sp>
      <p:sp>
        <p:nvSpPr>
          <p:cNvPr id="4" name="Date Placeholder 3"/>
          <p:cNvSpPr>
            <a:spLocks noGrp="1"/>
          </p:cNvSpPr>
          <p:nvPr>
            <p:ph type="dt" sz="half" idx="10"/>
          </p:nvPr>
        </p:nvSpPr>
        <p:spPr/>
        <p:txBody>
          <a:bodyPr/>
          <a:lstStyle/>
          <a:p>
            <a:fld id="{8DFA1846-DA80-1C48-A609-854EA85C59AD}" type="datetimeFigureOut">
              <a:rPr lang="en-US" dirty="0"/>
              <a:pPr/>
              <a:t>1/22/2018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fr-FR"/>
              <a:t>Modifiez le style du titre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fr-FR"/>
              <a:t>Modifier les styles du texte du masque</a:t>
            </a:r>
          </a:p>
        </p:txBody>
      </p:sp>
      <p:sp>
        <p:nvSpPr>
          <p:cNvPr id="2" name="Date Placeholder 1"/>
          <p:cNvSpPr>
            <a:spLocks noGrp="1"/>
          </p:cNvSpPr>
          <p:nvPr>
            <p:ph type="dt" sz="half" idx="10"/>
          </p:nvPr>
        </p:nvSpPr>
        <p:spPr/>
        <p:txBody>
          <a:bodyPr/>
          <a:lstStyle/>
          <a:p>
            <a:fld id="{FBF54567-0DE4-3F47-BF90-CB84690072F9}" type="datetimeFigureOut">
              <a:rPr lang="en-US" dirty="0"/>
              <a:pPr/>
              <a:t>1/22/2018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fr-FR"/>
              <a:t>Modifiez le style du titre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fr-FR"/>
              <a:t>Modifiez le style du titre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8DFA1846-DA80-1C48-A609-854EA85C59AD}" type="datetimeFigureOut">
              <a:rPr lang="en-US" dirty="0"/>
              <a:pPr/>
              <a:t>1/22/2018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1/22/2018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fr-FR"/>
              <a:t>Modifiez le style du titre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D0DF5E60-9974-AC48-9591-99C2BB44B7CF}" type="datetimeFigureOut">
              <a:rPr lang="en-US" dirty="0"/>
              <a:pPr/>
              <a:t>1/22/2018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fr-FR"/>
              <a:t>Modifiez le style du titre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fr-FR"/>
              <a:t>Cliquez sur l'icône pour ajouter une image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1/22/2018</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fr-FR"/>
              <a:t>Modifiez le style du titre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1/22/2018</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es.wikipedia.org/wiki/Imprenta" TargetMode="External"/><Relationship Id="rId2" Type="http://schemas.openxmlformats.org/officeDocument/2006/relationships/image" Target="../media/image3.jpg"/><Relationship Id="rId1" Type="http://schemas.openxmlformats.org/officeDocument/2006/relationships/slideLayout" Target="../slideLayouts/slideLayout4.xml"/><Relationship Id="rId5" Type="http://schemas.openxmlformats.org/officeDocument/2006/relationships/hyperlink" Target="https://en.wikipedia.org/wiki/History_of_anatomy" TargetMode="Externa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commons.wikimedia.org/wiki/File:Lucas_Cranach_d.%C3%84._-_Martin_Luther,_1528_(Veste_Coburg)_(cropped).jpg" TargetMode="External"/><Relationship Id="rId2" Type="http://schemas.openxmlformats.org/officeDocument/2006/relationships/image" Target="../media/image7.jpg"/><Relationship Id="rId1" Type="http://schemas.openxmlformats.org/officeDocument/2006/relationships/slideLayout" Target="../slideLayouts/slideLayout4.xml"/><Relationship Id="rId5" Type="http://schemas.openxmlformats.org/officeDocument/2006/relationships/hyperlink" Target="https://growrag.wordpress.com/category/donald-bloesch/" TargetMode="Externa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File:Henry_II_of_France..jpg" TargetMode="External"/><Relationship Id="rId2" Type="http://schemas.openxmlformats.org/officeDocument/2006/relationships/image" Target="../media/image9.jpg"/><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hyperlink" Target="http://commons.wikimedia.org/wiki/file:francois2.jpg" TargetMode="External"/><Relationship Id="rId2" Type="http://schemas.openxmlformats.org/officeDocument/2006/relationships/image" Target="../media/image11.jpg"/><Relationship Id="rId1" Type="http://schemas.openxmlformats.org/officeDocument/2006/relationships/slideLayout" Target="../slideLayouts/slideLayout4.xml"/><Relationship Id="rId5" Type="http://schemas.openxmlformats.org/officeDocument/2006/relationships/hyperlink" Target="https://fr.wikipedia.org/wiki/Charles_IX_(roi_de_France)" TargetMode="Externa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hyperlink" Target="https://it.wikipedia.org/wiki/Caterina_de%27_Medici" TargetMode="External"/><Relationship Id="rId2" Type="http://schemas.openxmlformats.org/officeDocument/2006/relationships/image" Target="../media/image13.jpg"/><Relationship Id="rId1" Type="http://schemas.openxmlformats.org/officeDocument/2006/relationships/slideLayout" Target="../slideLayouts/slideLayout4.xml"/><Relationship Id="rId5" Type="http://schemas.openxmlformats.org/officeDocument/2006/relationships/hyperlink" Target="https://en.wikipedia.org/wiki/Henry_III_of_France" TargetMode="Externa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D4901C-96E9-46C2-9C34-9C0E0374D9B1}"/>
              </a:ext>
            </a:extLst>
          </p:cNvPr>
          <p:cNvSpPr>
            <a:spLocks noGrp="1"/>
          </p:cNvSpPr>
          <p:nvPr>
            <p:ph type="ctrTitle"/>
          </p:nvPr>
        </p:nvSpPr>
        <p:spPr/>
        <p:txBody>
          <a:bodyPr/>
          <a:lstStyle/>
          <a:p>
            <a:r>
              <a:rPr lang="fr-FR" sz="7200" dirty="0"/>
              <a:t>La France à la Renaissance</a:t>
            </a:r>
          </a:p>
        </p:txBody>
      </p:sp>
      <p:sp>
        <p:nvSpPr>
          <p:cNvPr id="3" name="Sous-titre 2">
            <a:extLst>
              <a:ext uri="{FF2B5EF4-FFF2-40B4-BE49-F238E27FC236}">
                <a16:creationId xmlns:a16="http://schemas.microsoft.com/office/drawing/2014/main" id="{2FF516EC-4BB3-41E4-B147-57D5EA2B66E4}"/>
              </a:ext>
            </a:extLst>
          </p:cNvPr>
          <p:cNvSpPr>
            <a:spLocks noGrp="1"/>
          </p:cNvSpPr>
          <p:nvPr>
            <p:ph type="subTitle" idx="1"/>
          </p:nvPr>
        </p:nvSpPr>
        <p:spPr/>
        <p:txBody>
          <a:bodyPr/>
          <a:lstStyle/>
          <a:p>
            <a:r>
              <a:rPr lang="fr-FR" dirty="0"/>
              <a:t>Contexte économique et social au temps des guerres de religion</a:t>
            </a:r>
          </a:p>
        </p:txBody>
      </p:sp>
    </p:spTree>
    <p:extLst>
      <p:ext uri="{BB962C8B-B14F-4D97-AF65-F5344CB8AC3E}">
        <p14:creationId xmlns:p14="http://schemas.microsoft.com/office/powerpoint/2010/main" val="3000295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B08E1539-0186-48DE-A586-851C7258EA1B}"/>
              </a:ext>
            </a:extLst>
          </p:cNvPr>
          <p:cNvSpPr>
            <a:spLocks noGrp="1"/>
          </p:cNvSpPr>
          <p:nvPr>
            <p:ph type="title"/>
          </p:nvPr>
        </p:nvSpPr>
        <p:spPr>
          <a:xfrm>
            <a:off x="823766" y="793782"/>
            <a:ext cx="4852988" cy="1617163"/>
          </a:xfrm>
        </p:spPr>
        <p:txBody>
          <a:bodyPr>
            <a:normAutofit/>
          </a:bodyPr>
          <a:lstStyle/>
          <a:p>
            <a:r>
              <a:rPr lang="fr-FR" sz="3200" dirty="0"/>
              <a:t>François 1</a:t>
            </a:r>
            <a:r>
              <a:rPr lang="fr-FR" sz="3200" baseline="30000" dirty="0"/>
              <a:t>er</a:t>
            </a:r>
            <a:r>
              <a:rPr lang="fr-FR" sz="3200" dirty="0"/>
              <a:t> (1515-1547)</a:t>
            </a:r>
          </a:p>
        </p:txBody>
      </p:sp>
      <p:pic>
        <p:nvPicPr>
          <p:cNvPr id="8" name="Espace réservé pour une image  7">
            <a:extLst>
              <a:ext uri="{FF2B5EF4-FFF2-40B4-BE49-F238E27FC236}">
                <a16:creationId xmlns:a16="http://schemas.microsoft.com/office/drawing/2014/main" id="{0A876CC5-51AB-4053-A7EE-F1B3C62907D7}"/>
              </a:ext>
            </a:extLst>
          </p:cNvPr>
          <p:cNvPicPr>
            <a:picLocks noGrp="1" noChangeAspect="1"/>
          </p:cNvPicPr>
          <p:nvPr>
            <p:ph type="pic" sz="quarter" idx="13"/>
          </p:nvPr>
        </p:nvPicPr>
        <p:blipFill>
          <a:blip r:embed="rId2"/>
          <a:srcRect t="5373" b="5373"/>
          <a:stretch>
            <a:fillRect/>
          </a:stretch>
        </p:blipFill>
        <p:spPr>
          <a:xfrm>
            <a:off x="6098117" y="0"/>
            <a:ext cx="6093883" cy="6858000"/>
          </a:xfrm>
        </p:spPr>
      </p:pic>
      <p:sp>
        <p:nvSpPr>
          <p:cNvPr id="5" name="Espace réservé du texte 4">
            <a:extLst>
              <a:ext uri="{FF2B5EF4-FFF2-40B4-BE49-F238E27FC236}">
                <a16:creationId xmlns:a16="http://schemas.microsoft.com/office/drawing/2014/main" id="{841B65E2-AFF8-45D2-94B9-22AAD2060531}"/>
              </a:ext>
            </a:extLst>
          </p:cNvPr>
          <p:cNvSpPr>
            <a:spLocks noGrp="1"/>
          </p:cNvSpPr>
          <p:nvPr>
            <p:ph type="body" sz="half" idx="2"/>
          </p:nvPr>
        </p:nvSpPr>
        <p:spPr>
          <a:xfrm>
            <a:off x="823766" y="2643809"/>
            <a:ext cx="4852988" cy="3637721"/>
          </a:xfrm>
        </p:spPr>
        <p:txBody>
          <a:bodyPr>
            <a:normAutofit fontScale="92500" lnSpcReduction="20000"/>
          </a:bodyPr>
          <a:lstStyle/>
          <a:p>
            <a:r>
              <a:rPr lang="fr-FR" sz="2400" dirty="0"/>
              <a:t>La dynastie des Capétiens a succédé à celle des Carolingiens.</a:t>
            </a:r>
          </a:p>
          <a:p>
            <a:r>
              <a:rPr lang="fr-FR" sz="2400" dirty="0"/>
              <a:t>Le Moyen Age est terminé. Une période de grands bouleversements commence : c’est la </a:t>
            </a:r>
            <a:r>
              <a:rPr lang="fr-FR" sz="2400" b="1" u="sng" dirty="0"/>
              <a:t>Renaissance</a:t>
            </a:r>
            <a:r>
              <a:rPr lang="fr-FR" sz="2400" dirty="0"/>
              <a:t>. </a:t>
            </a:r>
          </a:p>
          <a:p>
            <a:r>
              <a:rPr lang="fr-FR" sz="2400" dirty="0"/>
              <a:t>François 1</a:t>
            </a:r>
            <a:r>
              <a:rPr lang="fr-FR" sz="2400" baseline="30000" dirty="0"/>
              <a:t>er</a:t>
            </a:r>
            <a:r>
              <a:rPr lang="fr-FR" sz="2400" dirty="0"/>
              <a:t> est roi de France à cette époque. Avec sa cour, il encourage les artistes et participe à diffuser les idées de la Renaissance.</a:t>
            </a:r>
          </a:p>
          <a:p>
            <a:endParaRPr lang="fr-FR" sz="2000" dirty="0"/>
          </a:p>
          <a:p>
            <a:endParaRPr lang="fr-FR" dirty="0"/>
          </a:p>
        </p:txBody>
      </p:sp>
    </p:spTree>
    <p:extLst>
      <p:ext uri="{BB962C8B-B14F-4D97-AF65-F5344CB8AC3E}">
        <p14:creationId xmlns:p14="http://schemas.microsoft.com/office/powerpoint/2010/main" val="2003131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32830991-8AEE-49FC-8B38-433C7BDE2DD4}"/>
              </a:ext>
            </a:extLst>
          </p:cNvPr>
          <p:cNvSpPr>
            <a:spLocks noGrp="1"/>
          </p:cNvSpPr>
          <p:nvPr>
            <p:ph type="title"/>
          </p:nvPr>
        </p:nvSpPr>
        <p:spPr/>
        <p:txBody>
          <a:bodyPr/>
          <a:lstStyle/>
          <a:p>
            <a:r>
              <a:rPr lang="fr-FR" dirty="0"/>
              <a:t>Des progrès scientifiques et techniques</a:t>
            </a:r>
          </a:p>
        </p:txBody>
      </p:sp>
      <p:pic>
        <p:nvPicPr>
          <p:cNvPr id="10" name="Espace réservé du contenu 9">
            <a:extLst>
              <a:ext uri="{FF2B5EF4-FFF2-40B4-BE49-F238E27FC236}">
                <a16:creationId xmlns:a16="http://schemas.microsoft.com/office/drawing/2014/main" id="{6A53357F-107D-4BDD-8426-1ED813F6B559}"/>
              </a:ext>
            </a:extLst>
          </p:cNvPr>
          <p:cNvPicPr>
            <a:picLocks noGrp="1" noChangeAspect="1"/>
          </p:cNvPicPr>
          <p:nvPr>
            <p:ph sz="half" idx="1"/>
          </p:nvPr>
        </p:nvPicPr>
        <p:blipFill>
          <a:blip r:embed="rId2">
            <a:extLst>
              <a:ext uri="{837473B0-CC2E-450A-ABE3-18F120FF3D39}">
                <a1611:picAttrSrcUrl xmlns:a1611="http://schemas.microsoft.com/office/drawing/2016/11/main" r:id="rId3"/>
              </a:ext>
            </a:extLst>
          </a:blip>
          <a:stretch>
            <a:fillRect/>
          </a:stretch>
        </p:blipFill>
        <p:spPr>
          <a:xfrm>
            <a:off x="528396" y="2355021"/>
            <a:ext cx="2943673" cy="4324373"/>
          </a:xfrm>
        </p:spPr>
      </p:pic>
      <p:pic>
        <p:nvPicPr>
          <p:cNvPr id="12" name="Espace réservé du contenu 11">
            <a:extLst>
              <a:ext uri="{FF2B5EF4-FFF2-40B4-BE49-F238E27FC236}">
                <a16:creationId xmlns:a16="http://schemas.microsoft.com/office/drawing/2014/main" id="{0C209A3A-A195-499B-B03F-8F28AB9456F5}"/>
              </a:ext>
            </a:extLst>
          </p:cNvPr>
          <p:cNvPicPr>
            <a:picLocks noGrp="1" noChangeAspect="1"/>
          </p:cNvPicPr>
          <p:nvPr>
            <p:ph sz="half" idx="2"/>
          </p:nvPr>
        </p:nvPicPr>
        <p:blipFill>
          <a:blip r:embed="rId4">
            <a:extLst>
              <a:ext uri="{837473B0-CC2E-450A-ABE3-18F120FF3D39}">
                <a1611:picAttrSrcUrl xmlns:a1611="http://schemas.microsoft.com/office/drawing/2016/11/main" r:id="rId5"/>
              </a:ext>
            </a:extLst>
          </a:blip>
          <a:stretch>
            <a:fillRect/>
          </a:stretch>
        </p:blipFill>
        <p:spPr>
          <a:xfrm>
            <a:off x="6851374" y="2355021"/>
            <a:ext cx="4706213" cy="3340988"/>
          </a:xfrm>
        </p:spPr>
      </p:pic>
      <p:sp>
        <p:nvSpPr>
          <p:cNvPr id="13" name="Espace réservé du texte 4">
            <a:extLst>
              <a:ext uri="{FF2B5EF4-FFF2-40B4-BE49-F238E27FC236}">
                <a16:creationId xmlns:a16="http://schemas.microsoft.com/office/drawing/2014/main" id="{331DDF8D-344B-48F0-BC5E-4972EC3E7921}"/>
              </a:ext>
            </a:extLst>
          </p:cNvPr>
          <p:cNvSpPr txBox="1">
            <a:spLocks/>
          </p:cNvSpPr>
          <p:nvPr/>
        </p:nvSpPr>
        <p:spPr>
          <a:xfrm>
            <a:off x="3472069" y="2570393"/>
            <a:ext cx="3286540" cy="4257237"/>
          </a:xfrm>
          <a:prstGeom prst="rect">
            <a:avLst/>
          </a:prstGeom>
          <a:effectLst>
            <a:outerShdw blurRad="50800" dir="14400000">
              <a:srgbClr val="000000">
                <a:alpha val="40000"/>
              </a:srgbClr>
            </a:outerShdw>
          </a:effectLst>
        </p:spPr>
        <p:txBody>
          <a:bodyPr vert="horz" lIns="91440" tIns="45720" rIns="91440" bIns="45720" rtlCol="0" anchor="ctr">
            <a:normAutofit fontScale="85000" lnSpcReduction="10000"/>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fr-FR" sz="2400" dirty="0"/>
              <a:t>En 1450, Gutenberg met au point un procédé mécanique de reproduction des livres : </a:t>
            </a:r>
            <a:r>
              <a:rPr lang="fr-FR" sz="2400" b="1" u="sng" dirty="0"/>
              <a:t>l’imprimerie</a:t>
            </a:r>
            <a:r>
              <a:rPr lang="fr-FR" sz="2400" dirty="0"/>
              <a:t>. Les livres sont produits beaucoup plus rapidement et en grande quantité. Leur prix diminue. La diffusion des idées comme celles des </a:t>
            </a:r>
            <a:r>
              <a:rPr lang="fr-FR" sz="2400" b="1" dirty="0"/>
              <a:t>humanistes</a:t>
            </a:r>
            <a:r>
              <a:rPr lang="fr-FR" sz="2400" dirty="0"/>
              <a:t> se fait donc plus facilement.</a:t>
            </a:r>
          </a:p>
          <a:p>
            <a:endParaRPr lang="fr-FR" sz="2000" dirty="0"/>
          </a:p>
          <a:p>
            <a:endParaRPr lang="fr-FR" dirty="0"/>
          </a:p>
        </p:txBody>
      </p:sp>
      <p:sp>
        <p:nvSpPr>
          <p:cNvPr id="14" name="Espace réservé du texte 4">
            <a:extLst>
              <a:ext uri="{FF2B5EF4-FFF2-40B4-BE49-F238E27FC236}">
                <a16:creationId xmlns:a16="http://schemas.microsoft.com/office/drawing/2014/main" id="{1FE0A2B5-C917-40DC-9363-DF6E8D768919}"/>
              </a:ext>
            </a:extLst>
          </p:cNvPr>
          <p:cNvSpPr txBox="1">
            <a:spLocks/>
          </p:cNvSpPr>
          <p:nvPr/>
        </p:nvSpPr>
        <p:spPr>
          <a:xfrm>
            <a:off x="6758609" y="6072551"/>
            <a:ext cx="5334001" cy="970451"/>
          </a:xfrm>
          <a:prstGeom prst="rect">
            <a:avLst/>
          </a:prstGeom>
          <a:effectLst>
            <a:outerShdw blurRad="50800" dir="14400000">
              <a:srgbClr val="000000">
                <a:alpha val="40000"/>
              </a:srgbClr>
            </a:outerShdw>
          </a:effectLst>
        </p:spPr>
        <p:txBody>
          <a:bodyPr vert="horz" lIns="91440" tIns="45720" rIns="91440" bIns="45720" rtlCol="0" anchor="ctr">
            <a:normAutofit fontScale="85000" lnSpcReduction="20000"/>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fr-FR" sz="2400" dirty="0"/>
              <a:t>L’étude de l’anatomie humaine, longtemps interdite par l’Eglise, fait progresser la médecine.</a:t>
            </a:r>
          </a:p>
          <a:p>
            <a:endParaRPr lang="fr-FR" sz="2000" dirty="0"/>
          </a:p>
          <a:p>
            <a:endParaRPr lang="fr-FR" dirty="0"/>
          </a:p>
        </p:txBody>
      </p:sp>
    </p:spTree>
    <p:extLst>
      <p:ext uri="{BB962C8B-B14F-4D97-AF65-F5344CB8AC3E}">
        <p14:creationId xmlns:p14="http://schemas.microsoft.com/office/powerpoint/2010/main" val="3634775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B7ADCB-8A60-47AA-A8E0-AA015DA3A25E}"/>
              </a:ext>
            </a:extLst>
          </p:cNvPr>
          <p:cNvSpPr>
            <a:spLocks noGrp="1"/>
          </p:cNvSpPr>
          <p:nvPr>
            <p:ph type="title"/>
          </p:nvPr>
        </p:nvSpPr>
        <p:spPr/>
        <p:txBody>
          <a:bodyPr/>
          <a:lstStyle/>
          <a:p>
            <a:r>
              <a:rPr lang="fr-FR" dirty="0"/>
              <a:t>Des changements économiques et climatiques</a:t>
            </a:r>
          </a:p>
        </p:txBody>
      </p:sp>
      <p:pic>
        <p:nvPicPr>
          <p:cNvPr id="6" name="Espace réservé du contenu 5">
            <a:extLst>
              <a:ext uri="{FF2B5EF4-FFF2-40B4-BE49-F238E27FC236}">
                <a16:creationId xmlns:a16="http://schemas.microsoft.com/office/drawing/2014/main" id="{C5FD6F49-18D2-410A-AF56-631AE291A1CA}"/>
              </a:ext>
            </a:extLst>
          </p:cNvPr>
          <p:cNvPicPr>
            <a:picLocks noGrp="1" noChangeAspect="1"/>
          </p:cNvPicPr>
          <p:nvPr>
            <p:ph sz="half" idx="1"/>
          </p:nvPr>
        </p:nvPicPr>
        <p:blipFill>
          <a:blip r:embed="rId2"/>
          <a:stretch>
            <a:fillRect/>
          </a:stretch>
        </p:blipFill>
        <p:spPr>
          <a:xfrm>
            <a:off x="1220817" y="2372439"/>
            <a:ext cx="4465527" cy="3113961"/>
          </a:xfrm>
        </p:spPr>
      </p:pic>
      <p:pic>
        <p:nvPicPr>
          <p:cNvPr id="8" name="Espace réservé du contenu 7">
            <a:extLst>
              <a:ext uri="{FF2B5EF4-FFF2-40B4-BE49-F238E27FC236}">
                <a16:creationId xmlns:a16="http://schemas.microsoft.com/office/drawing/2014/main" id="{0035DA7E-08FE-4833-A0C2-4ADB105FF738}"/>
              </a:ext>
            </a:extLst>
          </p:cNvPr>
          <p:cNvPicPr>
            <a:picLocks noGrp="1" noChangeAspect="1"/>
          </p:cNvPicPr>
          <p:nvPr>
            <p:ph sz="half" idx="2"/>
          </p:nvPr>
        </p:nvPicPr>
        <p:blipFill>
          <a:blip r:embed="rId3"/>
          <a:stretch>
            <a:fillRect/>
          </a:stretch>
        </p:blipFill>
        <p:spPr>
          <a:xfrm>
            <a:off x="6505658" y="2424324"/>
            <a:ext cx="4465527" cy="3062076"/>
          </a:xfrm>
        </p:spPr>
      </p:pic>
      <p:sp>
        <p:nvSpPr>
          <p:cNvPr id="9" name="Espace réservé du texte 4">
            <a:extLst>
              <a:ext uri="{FF2B5EF4-FFF2-40B4-BE49-F238E27FC236}">
                <a16:creationId xmlns:a16="http://schemas.microsoft.com/office/drawing/2014/main" id="{4FAE0D3F-D3F3-422B-85AF-F55F83D86F8C}"/>
              </a:ext>
            </a:extLst>
          </p:cNvPr>
          <p:cNvSpPr txBox="1">
            <a:spLocks/>
          </p:cNvSpPr>
          <p:nvPr/>
        </p:nvSpPr>
        <p:spPr>
          <a:xfrm>
            <a:off x="810000" y="5743098"/>
            <a:ext cx="5498036" cy="1335428"/>
          </a:xfrm>
          <a:prstGeom prst="rect">
            <a:avLst/>
          </a:prstGeom>
          <a:effectLst>
            <a:outerShdw blurRad="50800" dir="14400000">
              <a:srgbClr val="000000">
                <a:alpha val="40000"/>
              </a:srgbClr>
            </a:outerShdw>
          </a:effectLst>
        </p:spPr>
        <p:txBody>
          <a:bodyPr vert="horz" lIns="91440" tIns="45720" rIns="91440" bIns="45720" rtlCol="0" anchor="ctr">
            <a:normAutofit fontScale="92500"/>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fr-FR" sz="2400" dirty="0"/>
              <a:t>Autour de 1560, les hivers sont plus longs et plus froids. Les récoltes diminuent. Le chômage augmente.</a:t>
            </a:r>
          </a:p>
          <a:p>
            <a:endParaRPr lang="fr-FR" sz="2000" dirty="0"/>
          </a:p>
          <a:p>
            <a:endParaRPr lang="fr-FR" dirty="0"/>
          </a:p>
        </p:txBody>
      </p:sp>
      <p:sp>
        <p:nvSpPr>
          <p:cNvPr id="10" name="Espace réservé du texte 4">
            <a:extLst>
              <a:ext uri="{FF2B5EF4-FFF2-40B4-BE49-F238E27FC236}">
                <a16:creationId xmlns:a16="http://schemas.microsoft.com/office/drawing/2014/main" id="{325FEF18-184F-480D-AFE7-FF6524AA6B01}"/>
              </a:ext>
            </a:extLst>
          </p:cNvPr>
          <p:cNvSpPr txBox="1">
            <a:spLocks/>
          </p:cNvSpPr>
          <p:nvPr/>
        </p:nvSpPr>
        <p:spPr>
          <a:xfrm>
            <a:off x="6505657" y="5850782"/>
            <a:ext cx="4465527" cy="1077061"/>
          </a:xfrm>
          <a:prstGeom prst="rect">
            <a:avLst/>
          </a:prstGeom>
          <a:effectLst>
            <a:outerShdw blurRad="50800" dir="14400000">
              <a:srgbClr val="000000">
                <a:alpha val="40000"/>
              </a:srgbClr>
            </a:outerShdw>
          </a:effectLst>
        </p:spPr>
        <p:txBody>
          <a:bodyPr vert="horz" lIns="91440" tIns="45720" rIns="91440" bIns="45720" rtlCol="0" anchor="ctr">
            <a:normAutofit fontScale="92500" lnSpcReduction="10000"/>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fr-FR" sz="2400" dirty="0"/>
              <a:t>La disette et la famine font de nombreux morts. Le climat social est très difficile.</a:t>
            </a:r>
          </a:p>
          <a:p>
            <a:endParaRPr lang="fr-FR" sz="2000" dirty="0"/>
          </a:p>
          <a:p>
            <a:endParaRPr lang="fr-FR" dirty="0"/>
          </a:p>
        </p:txBody>
      </p:sp>
    </p:spTree>
    <p:extLst>
      <p:ext uri="{BB962C8B-B14F-4D97-AF65-F5344CB8AC3E}">
        <p14:creationId xmlns:p14="http://schemas.microsoft.com/office/powerpoint/2010/main" val="322088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73E81E-C5DF-43BA-8FB2-29CA2F69D9D2}"/>
              </a:ext>
            </a:extLst>
          </p:cNvPr>
          <p:cNvSpPr>
            <a:spLocks noGrp="1"/>
          </p:cNvSpPr>
          <p:nvPr>
            <p:ph type="title"/>
          </p:nvPr>
        </p:nvSpPr>
        <p:spPr/>
        <p:txBody>
          <a:bodyPr/>
          <a:lstStyle/>
          <a:p>
            <a:r>
              <a:rPr lang="fr-FR" dirty="0"/>
              <a:t>Une nouvelle religion apparait </a:t>
            </a:r>
          </a:p>
        </p:txBody>
      </p:sp>
      <p:pic>
        <p:nvPicPr>
          <p:cNvPr id="6" name="Espace réservé du contenu 5">
            <a:extLst>
              <a:ext uri="{FF2B5EF4-FFF2-40B4-BE49-F238E27FC236}">
                <a16:creationId xmlns:a16="http://schemas.microsoft.com/office/drawing/2014/main" id="{D18A4B34-4E0C-4EA9-AAF5-0C4E93A96202}"/>
              </a:ext>
            </a:extLst>
          </p:cNvPr>
          <p:cNvPicPr>
            <a:picLocks noGrp="1" noChangeAspect="1"/>
          </p:cNvPicPr>
          <p:nvPr>
            <p:ph sz="half" idx="1"/>
          </p:nvPr>
        </p:nvPicPr>
        <p:blipFill>
          <a:blip r:embed="rId2">
            <a:extLst>
              <a:ext uri="{837473B0-CC2E-450A-ABE3-18F120FF3D39}">
                <a1611:picAttrSrcUrl xmlns:a1611="http://schemas.microsoft.com/office/drawing/2016/11/main" r:id="rId3"/>
              </a:ext>
            </a:extLst>
          </a:blip>
          <a:stretch>
            <a:fillRect/>
          </a:stretch>
        </p:blipFill>
        <p:spPr>
          <a:xfrm>
            <a:off x="679810" y="2447787"/>
            <a:ext cx="3078062" cy="3638550"/>
          </a:xfrm>
        </p:spPr>
      </p:pic>
      <p:pic>
        <p:nvPicPr>
          <p:cNvPr id="8" name="Espace réservé du contenu 7">
            <a:extLst>
              <a:ext uri="{FF2B5EF4-FFF2-40B4-BE49-F238E27FC236}">
                <a16:creationId xmlns:a16="http://schemas.microsoft.com/office/drawing/2014/main" id="{469EAFD0-5B3E-466E-BC4F-894C5FDD9E01}"/>
              </a:ext>
            </a:extLst>
          </p:cNvPr>
          <p:cNvPicPr>
            <a:picLocks noGrp="1" noChangeAspect="1"/>
          </p:cNvPicPr>
          <p:nvPr>
            <p:ph sz="half" idx="2"/>
          </p:nvPr>
        </p:nvPicPr>
        <p:blipFill>
          <a:blip r:embed="rId4">
            <a:extLst>
              <a:ext uri="{837473B0-CC2E-450A-ABE3-18F120FF3D39}">
                <a1611:picAttrSrcUrl xmlns:a1611="http://schemas.microsoft.com/office/drawing/2016/11/main" r:id="rId5"/>
              </a:ext>
            </a:extLst>
          </a:blip>
          <a:stretch>
            <a:fillRect/>
          </a:stretch>
        </p:blipFill>
        <p:spPr>
          <a:xfrm>
            <a:off x="8861013" y="2447787"/>
            <a:ext cx="2651177" cy="3638550"/>
          </a:xfrm>
        </p:spPr>
      </p:pic>
      <p:sp>
        <p:nvSpPr>
          <p:cNvPr id="9" name="Espace réservé du texte 4">
            <a:extLst>
              <a:ext uri="{FF2B5EF4-FFF2-40B4-BE49-F238E27FC236}">
                <a16:creationId xmlns:a16="http://schemas.microsoft.com/office/drawing/2014/main" id="{A411B29A-C50B-4962-B46F-4C743A823084}"/>
              </a:ext>
            </a:extLst>
          </p:cNvPr>
          <p:cNvSpPr txBox="1">
            <a:spLocks/>
          </p:cNvSpPr>
          <p:nvPr/>
        </p:nvSpPr>
        <p:spPr>
          <a:xfrm>
            <a:off x="3842729" y="2646432"/>
            <a:ext cx="4933423" cy="1620630"/>
          </a:xfrm>
          <a:prstGeom prst="rect">
            <a:avLst/>
          </a:prstGeom>
          <a:effectLst>
            <a:outerShdw blurRad="50800" dir="14400000">
              <a:srgbClr val="000000">
                <a:alpha val="40000"/>
              </a:srgbClr>
            </a:outerShdw>
          </a:effectLst>
        </p:spPr>
        <p:txBody>
          <a:bodyPr vert="horz" lIns="91440" tIns="45720" rIns="91440" bIns="45720" rtlCol="0" anchor="ctr">
            <a:normAutofit fontScale="92500" lnSpcReduction="20000"/>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fr-FR" sz="2400" dirty="0"/>
              <a:t>Martin Luther, un moine allemand, publie </a:t>
            </a:r>
            <a:r>
              <a:rPr lang="fr-FR" sz="2400" i="1" dirty="0"/>
              <a:t>Les 95 Thèses</a:t>
            </a:r>
            <a:r>
              <a:rPr lang="fr-FR" sz="2400" dirty="0"/>
              <a:t>. Il critique l’Eglise romaine de l’époque et veut revenir à une religion plus pure.</a:t>
            </a:r>
          </a:p>
          <a:p>
            <a:endParaRPr lang="fr-FR" sz="2000" dirty="0"/>
          </a:p>
          <a:p>
            <a:endParaRPr lang="fr-FR" dirty="0"/>
          </a:p>
        </p:txBody>
      </p:sp>
      <p:sp>
        <p:nvSpPr>
          <p:cNvPr id="10" name="Espace réservé du texte 4">
            <a:extLst>
              <a:ext uri="{FF2B5EF4-FFF2-40B4-BE49-F238E27FC236}">
                <a16:creationId xmlns:a16="http://schemas.microsoft.com/office/drawing/2014/main" id="{C8751A96-D350-4C6A-8318-C67DA3E55DE2}"/>
              </a:ext>
            </a:extLst>
          </p:cNvPr>
          <p:cNvSpPr txBox="1">
            <a:spLocks/>
          </p:cNvSpPr>
          <p:nvPr/>
        </p:nvSpPr>
        <p:spPr>
          <a:xfrm>
            <a:off x="3885159" y="4293428"/>
            <a:ext cx="4933423" cy="2346190"/>
          </a:xfrm>
          <a:prstGeom prst="rect">
            <a:avLst/>
          </a:prstGeom>
          <a:effectLst>
            <a:outerShdw blurRad="50800" dir="14400000">
              <a:srgbClr val="000000">
                <a:alpha val="40000"/>
              </a:srgbClr>
            </a:outerShdw>
          </a:effectLst>
        </p:spPr>
        <p:txBody>
          <a:bodyPr vert="horz" lIns="91440" tIns="45720" rIns="91440" bIns="45720" rtlCol="0" anchor="ctr">
            <a:normAutofit fontScale="92500" lnSpcReduction="10000"/>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fr-FR" sz="2400" dirty="0"/>
              <a:t>Jean Calvin diffuse les idées protestantes en France. Il pense notamment que les religieux catholiques ne respectent pas de règles de vies assez strictes et sobres, en s'enrichissant aux dépens des fidèles.</a:t>
            </a:r>
          </a:p>
          <a:p>
            <a:endParaRPr lang="fr-FR" sz="2000" dirty="0"/>
          </a:p>
          <a:p>
            <a:endParaRPr lang="fr-FR" dirty="0"/>
          </a:p>
        </p:txBody>
      </p:sp>
    </p:spTree>
    <p:extLst>
      <p:ext uri="{BB962C8B-B14F-4D97-AF65-F5344CB8AC3E}">
        <p14:creationId xmlns:p14="http://schemas.microsoft.com/office/powerpoint/2010/main" val="2143663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6FF917E6-4DC3-4BCF-BCD1-7A8EBE71ABDC}"/>
              </a:ext>
            </a:extLst>
          </p:cNvPr>
          <p:cNvSpPr>
            <a:spLocks noGrp="1"/>
          </p:cNvSpPr>
          <p:nvPr>
            <p:ph type="title"/>
          </p:nvPr>
        </p:nvSpPr>
        <p:spPr/>
        <p:txBody>
          <a:bodyPr/>
          <a:lstStyle/>
          <a:p>
            <a:r>
              <a:rPr lang="fr-FR" dirty="0"/>
              <a:t>Qui dirige la France au XVI</a:t>
            </a:r>
            <a:r>
              <a:rPr lang="fr-FR" baseline="30000" dirty="0"/>
              <a:t>ème</a:t>
            </a:r>
            <a:r>
              <a:rPr lang="fr-FR" dirty="0"/>
              <a:t> siècle ?</a:t>
            </a:r>
          </a:p>
        </p:txBody>
      </p:sp>
      <p:pic>
        <p:nvPicPr>
          <p:cNvPr id="9" name="Espace réservé du contenu 8">
            <a:extLst>
              <a:ext uri="{FF2B5EF4-FFF2-40B4-BE49-F238E27FC236}">
                <a16:creationId xmlns:a16="http://schemas.microsoft.com/office/drawing/2014/main" id="{2B84337D-622F-49E7-939F-3EA9BB52D297}"/>
              </a:ext>
            </a:extLst>
          </p:cNvPr>
          <p:cNvPicPr>
            <a:picLocks noGrp="1" noChangeAspect="1"/>
          </p:cNvPicPr>
          <p:nvPr>
            <p:ph sz="half" idx="1"/>
          </p:nvPr>
        </p:nvPicPr>
        <p:blipFill>
          <a:blip r:embed="rId2">
            <a:extLst>
              <a:ext uri="{837473B0-CC2E-450A-ABE3-18F120FF3D39}">
                <a1611:picAttrSrcUrl xmlns:a1611="http://schemas.microsoft.com/office/drawing/2016/11/main" r:id="rId3"/>
              </a:ext>
            </a:extLst>
          </a:blip>
          <a:stretch>
            <a:fillRect/>
          </a:stretch>
        </p:blipFill>
        <p:spPr>
          <a:xfrm>
            <a:off x="302171" y="2527086"/>
            <a:ext cx="2668270" cy="3638550"/>
          </a:xfrm>
        </p:spPr>
      </p:pic>
      <p:pic>
        <p:nvPicPr>
          <p:cNvPr id="11" name="Espace réservé du contenu 10">
            <a:extLst>
              <a:ext uri="{FF2B5EF4-FFF2-40B4-BE49-F238E27FC236}">
                <a16:creationId xmlns:a16="http://schemas.microsoft.com/office/drawing/2014/main" id="{D5F38E45-3155-4798-877E-C82A9507DD6F}"/>
              </a:ext>
            </a:extLst>
          </p:cNvPr>
          <p:cNvPicPr>
            <a:picLocks noGrp="1" noChangeAspect="1"/>
          </p:cNvPicPr>
          <p:nvPr>
            <p:ph sz="half" idx="2"/>
          </p:nvPr>
        </p:nvPicPr>
        <p:blipFill>
          <a:blip r:embed="rId4"/>
          <a:stretch>
            <a:fillRect/>
          </a:stretch>
        </p:blipFill>
        <p:spPr>
          <a:xfrm>
            <a:off x="5850740" y="2527086"/>
            <a:ext cx="6039089" cy="3638550"/>
          </a:xfrm>
        </p:spPr>
      </p:pic>
      <p:sp>
        <p:nvSpPr>
          <p:cNvPr id="12" name="Espace réservé du texte 4">
            <a:extLst>
              <a:ext uri="{FF2B5EF4-FFF2-40B4-BE49-F238E27FC236}">
                <a16:creationId xmlns:a16="http://schemas.microsoft.com/office/drawing/2014/main" id="{235DFE3B-0239-4998-B407-73432662B763}"/>
              </a:ext>
            </a:extLst>
          </p:cNvPr>
          <p:cNvSpPr txBox="1">
            <a:spLocks/>
          </p:cNvSpPr>
          <p:nvPr/>
        </p:nvSpPr>
        <p:spPr>
          <a:xfrm>
            <a:off x="3076455" y="2746537"/>
            <a:ext cx="2668270" cy="4257237"/>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fr-FR" sz="2400" dirty="0"/>
              <a:t>Henri II, le fils de François 1</a:t>
            </a:r>
            <a:r>
              <a:rPr lang="fr-FR" sz="2400" baseline="30000" dirty="0"/>
              <a:t>er</a:t>
            </a:r>
            <a:r>
              <a:rPr lang="fr-FR" sz="2400" dirty="0"/>
              <a:t>, règne pendant 40 ans. Il meurt des suites d’une blessure à l’œil survenue lors d’un tournoi. </a:t>
            </a:r>
          </a:p>
          <a:p>
            <a:endParaRPr lang="fr-FR" sz="2000" dirty="0"/>
          </a:p>
          <a:p>
            <a:endParaRPr lang="fr-FR" dirty="0"/>
          </a:p>
        </p:txBody>
      </p:sp>
    </p:spTree>
    <p:extLst>
      <p:ext uri="{BB962C8B-B14F-4D97-AF65-F5344CB8AC3E}">
        <p14:creationId xmlns:p14="http://schemas.microsoft.com/office/powerpoint/2010/main" val="357961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6FF917E6-4DC3-4BCF-BCD1-7A8EBE71ABDC}"/>
              </a:ext>
            </a:extLst>
          </p:cNvPr>
          <p:cNvSpPr>
            <a:spLocks noGrp="1"/>
          </p:cNvSpPr>
          <p:nvPr>
            <p:ph type="title"/>
          </p:nvPr>
        </p:nvSpPr>
        <p:spPr/>
        <p:txBody>
          <a:bodyPr/>
          <a:lstStyle/>
          <a:p>
            <a:r>
              <a:rPr lang="fr-FR" dirty="0"/>
              <a:t>Qui dirige la France au XVI</a:t>
            </a:r>
            <a:r>
              <a:rPr lang="fr-FR" baseline="30000" dirty="0"/>
              <a:t>ème</a:t>
            </a:r>
            <a:r>
              <a:rPr lang="fr-FR" dirty="0"/>
              <a:t> siècle ?</a:t>
            </a:r>
          </a:p>
        </p:txBody>
      </p:sp>
      <p:sp>
        <p:nvSpPr>
          <p:cNvPr id="12" name="Espace réservé du texte 4">
            <a:extLst>
              <a:ext uri="{FF2B5EF4-FFF2-40B4-BE49-F238E27FC236}">
                <a16:creationId xmlns:a16="http://schemas.microsoft.com/office/drawing/2014/main" id="{235DFE3B-0239-4998-B407-73432662B763}"/>
              </a:ext>
            </a:extLst>
          </p:cNvPr>
          <p:cNvSpPr txBox="1">
            <a:spLocks/>
          </p:cNvSpPr>
          <p:nvPr/>
        </p:nvSpPr>
        <p:spPr>
          <a:xfrm>
            <a:off x="2821342" y="2527086"/>
            <a:ext cx="3089127" cy="4257237"/>
          </a:xfrm>
          <a:prstGeom prst="rect">
            <a:avLst/>
          </a:prstGeom>
          <a:effectLst>
            <a:outerShdw blurRad="50800" dir="14400000">
              <a:srgbClr val="000000">
                <a:alpha val="40000"/>
              </a:srgbClr>
            </a:outerShdw>
          </a:effectLst>
        </p:spPr>
        <p:txBody>
          <a:bodyPr vert="horz" lIns="91440" tIns="45720" rIns="91440" bIns="45720" rtlCol="0" anchor="ctr">
            <a:normAutofit lnSpcReduction="10000"/>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fr-FR" sz="2400" dirty="0"/>
              <a:t>François II, fils d’Henri II, devient roi en 1559, à l’âge de 15 ans. Il meurt d’une maladie en 1560 : son règne a duré 17 mois. Les guerres de religion débutent après sa mort.</a:t>
            </a:r>
          </a:p>
          <a:p>
            <a:endParaRPr lang="fr-FR" sz="2000" dirty="0"/>
          </a:p>
          <a:p>
            <a:endParaRPr lang="fr-FR" dirty="0"/>
          </a:p>
        </p:txBody>
      </p:sp>
      <p:pic>
        <p:nvPicPr>
          <p:cNvPr id="6" name="Espace réservé du contenu 5">
            <a:extLst>
              <a:ext uri="{FF2B5EF4-FFF2-40B4-BE49-F238E27FC236}">
                <a16:creationId xmlns:a16="http://schemas.microsoft.com/office/drawing/2014/main" id="{D76E54AD-E95A-4FCF-8DFD-80ABD95657FD}"/>
              </a:ext>
            </a:extLst>
          </p:cNvPr>
          <p:cNvPicPr>
            <a:picLocks noGrp="1" noChangeAspect="1"/>
          </p:cNvPicPr>
          <p:nvPr>
            <p:ph sz="half" idx="1"/>
          </p:nvPr>
        </p:nvPicPr>
        <p:blipFill>
          <a:blip r:embed="rId2">
            <a:extLst>
              <a:ext uri="{837473B0-CC2E-450A-ABE3-18F120FF3D39}">
                <a1611:picAttrSrcUrl xmlns:a1611="http://schemas.microsoft.com/office/drawing/2016/11/main" r:id="rId3"/>
              </a:ext>
            </a:extLst>
          </a:blip>
          <a:stretch>
            <a:fillRect/>
          </a:stretch>
        </p:blipFill>
        <p:spPr>
          <a:xfrm>
            <a:off x="302170" y="2719521"/>
            <a:ext cx="2745829" cy="2940180"/>
          </a:xfrm>
        </p:spPr>
      </p:pic>
      <p:pic>
        <p:nvPicPr>
          <p:cNvPr id="13" name="Espace réservé du contenu 12">
            <a:extLst>
              <a:ext uri="{FF2B5EF4-FFF2-40B4-BE49-F238E27FC236}">
                <a16:creationId xmlns:a16="http://schemas.microsoft.com/office/drawing/2014/main" id="{2096184A-96BD-4C8F-8436-E8BECE2AEEF0}"/>
              </a:ext>
            </a:extLst>
          </p:cNvPr>
          <p:cNvPicPr>
            <a:picLocks noGrp="1" noChangeAspect="1"/>
          </p:cNvPicPr>
          <p:nvPr>
            <p:ph sz="half" idx="2"/>
          </p:nvPr>
        </p:nvPicPr>
        <p:blipFill>
          <a:blip r:embed="rId4">
            <a:extLst>
              <a:ext uri="{837473B0-CC2E-450A-ABE3-18F120FF3D39}">
                <a1611:picAttrSrcUrl xmlns:a1611="http://schemas.microsoft.com/office/drawing/2016/11/main" r:id="rId5"/>
              </a:ext>
            </a:extLst>
          </a:blip>
          <a:stretch>
            <a:fillRect/>
          </a:stretch>
        </p:blipFill>
        <p:spPr>
          <a:xfrm>
            <a:off x="6095999" y="2414740"/>
            <a:ext cx="2519172" cy="3549742"/>
          </a:xfrm>
        </p:spPr>
      </p:pic>
      <p:sp>
        <p:nvSpPr>
          <p:cNvPr id="14" name="Espace réservé du texte 4">
            <a:extLst>
              <a:ext uri="{FF2B5EF4-FFF2-40B4-BE49-F238E27FC236}">
                <a16:creationId xmlns:a16="http://schemas.microsoft.com/office/drawing/2014/main" id="{E32AB6F1-4DC4-4276-8423-8645CD88799D}"/>
              </a:ext>
            </a:extLst>
          </p:cNvPr>
          <p:cNvSpPr txBox="1">
            <a:spLocks/>
          </p:cNvSpPr>
          <p:nvPr/>
        </p:nvSpPr>
        <p:spPr>
          <a:xfrm>
            <a:off x="8615171" y="2290341"/>
            <a:ext cx="3089127" cy="4257237"/>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fr-FR" sz="2400" dirty="0"/>
              <a:t>Charles IX, le frère de François II. Il devient roi à l’âge de 10 ans, et meurt sans héritier en 1574. Son règne est marqué par les guerres de religion. </a:t>
            </a:r>
          </a:p>
          <a:p>
            <a:endParaRPr lang="fr-FR" sz="2000" dirty="0"/>
          </a:p>
          <a:p>
            <a:endParaRPr lang="fr-FR" dirty="0"/>
          </a:p>
        </p:txBody>
      </p:sp>
    </p:spTree>
    <p:extLst>
      <p:ext uri="{BB962C8B-B14F-4D97-AF65-F5344CB8AC3E}">
        <p14:creationId xmlns:p14="http://schemas.microsoft.com/office/powerpoint/2010/main" val="4036053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6FF917E6-4DC3-4BCF-BCD1-7A8EBE71ABDC}"/>
              </a:ext>
            </a:extLst>
          </p:cNvPr>
          <p:cNvSpPr>
            <a:spLocks noGrp="1"/>
          </p:cNvSpPr>
          <p:nvPr>
            <p:ph type="title"/>
          </p:nvPr>
        </p:nvSpPr>
        <p:spPr/>
        <p:txBody>
          <a:bodyPr/>
          <a:lstStyle/>
          <a:p>
            <a:r>
              <a:rPr lang="fr-FR" dirty="0"/>
              <a:t>Qui dirige la France au XVI</a:t>
            </a:r>
            <a:r>
              <a:rPr lang="fr-FR" baseline="30000" dirty="0"/>
              <a:t>ème</a:t>
            </a:r>
            <a:r>
              <a:rPr lang="fr-FR" dirty="0"/>
              <a:t> siècle ?</a:t>
            </a:r>
          </a:p>
        </p:txBody>
      </p:sp>
      <p:sp>
        <p:nvSpPr>
          <p:cNvPr id="12" name="Espace réservé du texte 4">
            <a:extLst>
              <a:ext uri="{FF2B5EF4-FFF2-40B4-BE49-F238E27FC236}">
                <a16:creationId xmlns:a16="http://schemas.microsoft.com/office/drawing/2014/main" id="{235DFE3B-0239-4998-B407-73432662B763}"/>
              </a:ext>
            </a:extLst>
          </p:cNvPr>
          <p:cNvSpPr txBox="1">
            <a:spLocks/>
          </p:cNvSpPr>
          <p:nvPr/>
        </p:nvSpPr>
        <p:spPr>
          <a:xfrm>
            <a:off x="2821342" y="2527086"/>
            <a:ext cx="3089127" cy="4257237"/>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fr-FR" sz="2400" dirty="0"/>
              <a:t>Catherine de Médicis, femme d’Henri II, règne pendant la période de régence (1560-1563). 3 de ses fils deviennent successivement rois de France.</a:t>
            </a:r>
          </a:p>
          <a:p>
            <a:endParaRPr lang="fr-FR" sz="2000" dirty="0"/>
          </a:p>
          <a:p>
            <a:endParaRPr lang="fr-FR" dirty="0"/>
          </a:p>
        </p:txBody>
      </p:sp>
      <p:sp>
        <p:nvSpPr>
          <p:cNvPr id="14" name="Espace réservé du texte 4">
            <a:extLst>
              <a:ext uri="{FF2B5EF4-FFF2-40B4-BE49-F238E27FC236}">
                <a16:creationId xmlns:a16="http://schemas.microsoft.com/office/drawing/2014/main" id="{E32AB6F1-4DC4-4276-8423-8645CD88799D}"/>
              </a:ext>
            </a:extLst>
          </p:cNvPr>
          <p:cNvSpPr txBox="1">
            <a:spLocks/>
          </p:cNvSpPr>
          <p:nvPr/>
        </p:nvSpPr>
        <p:spPr>
          <a:xfrm>
            <a:off x="8615171" y="2511549"/>
            <a:ext cx="3089127" cy="4257237"/>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fr-FR" sz="2400" dirty="0"/>
              <a:t>Henri III, dernier des fils d’Henri II, succède à son frère Charles IX en 1574. Quatre guerres de religion se déroulent sous son règne. Il meurt poignardé en 1589.</a:t>
            </a:r>
          </a:p>
          <a:p>
            <a:endParaRPr lang="fr-FR" sz="2000" dirty="0"/>
          </a:p>
          <a:p>
            <a:endParaRPr lang="fr-FR" dirty="0"/>
          </a:p>
        </p:txBody>
      </p:sp>
      <p:pic>
        <p:nvPicPr>
          <p:cNvPr id="7" name="Espace réservé du contenu 6">
            <a:extLst>
              <a:ext uri="{FF2B5EF4-FFF2-40B4-BE49-F238E27FC236}">
                <a16:creationId xmlns:a16="http://schemas.microsoft.com/office/drawing/2014/main" id="{20F45955-CA88-40DD-BAA0-C1272D4309B8}"/>
              </a:ext>
            </a:extLst>
          </p:cNvPr>
          <p:cNvPicPr>
            <a:picLocks noGrp="1" noChangeAspect="1"/>
          </p:cNvPicPr>
          <p:nvPr>
            <p:ph sz="half" idx="1"/>
          </p:nvPr>
        </p:nvPicPr>
        <p:blipFill>
          <a:blip r:embed="rId2">
            <a:extLst>
              <a:ext uri="{837473B0-CC2E-450A-ABE3-18F120FF3D39}">
                <a1611:picAttrSrcUrl xmlns:a1611="http://schemas.microsoft.com/office/drawing/2016/11/main" r:id="rId3"/>
              </a:ext>
            </a:extLst>
          </a:blip>
          <a:stretch>
            <a:fillRect/>
          </a:stretch>
        </p:blipFill>
        <p:spPr>
          <a:xfrm>
            <a:off x="296475" y="2290341"/>
            <a:ext cx="2524867" cy="3133130"/>
          </a:xfrm>
        </p:spPr>
      </p:pic>
      <p:pic>
        <p:nvPicPr>
          <p:cNvPr id="11" name="Espace réservé du contenu 10">
            <a:extLst>
              <a:ext uri="{FF2B5EF4-FFF2-40B4-BE49-F238E27FC236}">
                <a16:creationId xmlns:a16="http://schemas.microsoft.com/office/drawing/2014/main" id="{DD6E256E-6213-48FB-A70E-A8591FEC93B6}"/>
              </a:ext>
            </a:extLst>
          </p:cNvPr>
          <p:cNvPicPr>
            <a:picLocks noGrp="1" noChangeAspect="1"/>
          </p:cNvPicPr>
          <p:nvPr>
            <p:ph sz="half" idx="2"/>
          </p:nvPr>
        </p:nvPicPr>
        <p:blipFill>
          <a:blip r:embed="rId4">
            <a:extLst>
              <a:ext uri="{837473B0-CC2E-450A-ABE3-18F120FF3D39}">
                <a1611:picAttrSrcUrl xmlns:a1611="http://schemas.microsoft.com/office/drawing/2016/11/main" r:id="rId5"/>
              </a:ext>
            </a:extLst>
          </a:blip>
          <a:stretch>
            <a:fillRect/>
          </a:stretch>
        </p:blipFill>
        <p:spPr>
          <a:xfrm>
            <a:off x="5920229" y="2290341"/>
            <a:ext cx="2694942" cy="3638550"/>
          </a:xfrm>
        </p:spPr>
      </p:pic>
      <p:sp>
        <p:nvSpPr>
          <p:cNvPr id="15" name="ZoneTexte 14">
            <a:extLst>
              <a:ext uri="{FF2B5EF4-FFF2-40B4-BE49-F238E27FC236}">
                <a16:creationId xmlns:a16="http://schemas.microsoft.com/office/drawing/2014/main" id="{20378164-6CEE-4BCC-B26C-B7D6531414D0}"/>
              </a:ext>
            </a:extLst>
          </p:cNvPr>
          <p:cNvSpPr txBox="1"/>
          <p:nvPr/>
        </p:nvSpPr>
        <p:spPr>
          <a:xfrm>
            <a:off x="106018" y="6179979"/>
            <a:ext cx="12085982" cy="461665"/>
          </a:xfrm>
          <a:prstGeom prst="rect">
            <a:avLst/>
          </a:prstGeom>
          <a:noFill/>
        </p:spPr>
        <p:txBody>
          <a:bodyPr wrap="square" rtlCol="0">
            <a:spAutoFit/>
          </a:bodyPr>
          <a:lstStyle/>
          <a:p>
            <a:r>
              <a:rPr lang="fr-FR" sz="2400" b="1" dirty="0">
                <a:solidFill>
                  <a:srgbClr val="FF0000"/>
                </a:solidFill>
              </a:rPr>
              <a:t>Henri III est le dernier roi de la dynastie des Valois car il meurt aussi sans héritier.</a:t>
            </a:r>
          </a:p>
        </p:txBody>
      </p:sp>
    </p:spTree>
    <p:extLst>
      <p:ext uri="{BB962C8B-B14F-4D97-AF65-F5344CB8AC3E}">
        <p14:creationId xmlns:p14="http://schemas.microsoft.com/office/powerpoint/2010/main" val="3743657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6FF917E6-4DC3-4BCF-BCD1-7A8EBE71ABDC}"/>
              </a:ext>
            </a:extLst>
          </p:cNvPr>
          <p:cNvSpPr>
            <a:spLocks noGrp="1"/>
          </p:cNvSpPr>
          <p:nvPr>
            <p:ph type="title"/>
          </p:nvPr>
        </p:nvSpPr>
        <p:spPr/>
        <p:txBody>
          <a:bodyPr/>
          <a:lstStyle/>
          <a:p>
            <a:r>
              <a:rPr lang="fr-FR" dirty="0"/>
              <a:t>Qui dirige la France au XVI</a:t>
            </a:r>
            <a:r>
              <a:rPr lang="fr-FR" baseline="30000" dirty="0"/>
              <a:t>ème</a:t>
            </a:r>
            <a:r>
              <a:rPr lang="fr-FR" dirty="0"/>
              <a:t> siècle ?</a:t>
            </a:r>
          </a:p>
        </p:txBody>
      </p:sp>
      <p:sp>
        <p:nvSpPr>
          <p:cNvPr id="12" name="Espace réservé du texte 4">
            <a:extLst>
              <a:ext uri="{FF2B5EF4-FFF2-40B4-BE49-F238E27FC236}">
                <a16:creationId xmlns:a16="http://schemas.microsoft.com/office/drawing/2014/main" id="{235DFE3B-0239-4998-B407-73432662B763}"/>
              </a:ext>
            </a:extLst>
          </p:cNvPr>
          <p:cNvSpPr txBox="1">
            <a:spLocks/>
          </p:cNvSpPr>
          <p:nvPr/>
        </p:nvSpPr>
        <p:spPr>
          <a:xfrm>
            <a:off x="2831102" y="2396359"/>
            <a:ext cx="4174828" cy="4257237"/>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fr-FR" sz="2400" dirty="0"/>
              <a:t>Henri IV, cousin de Henri III, devient roi en 1589. C’est le premier roi de la dynastie des Bourbons, la dernière qui règnera sur la France... Il est assassiné en 1610 par Ravaillac, un fanatique religieux. </a:t>
            </a:r>
          </a:p>
          <a:p>
            <a:endParaRPr lang="fr-FR" sz="2000" dirty="0"/>
          </a:p>
          <a:p>
            <a:endParaRPr lang="fr-FR" dirty="0"/>
          </a:p>
        </p:txBody>
      </p:sp>
      <p:pic>
        <p:nvPicPr>
          <p:cNvPr id="13" name="Espace réservé du contenu 12">
            <a:extLst>
              <a:ext uri="{FF2B5EF4-FFF2-40B4-BE49-F238E27FC236}">
                <a16:creationId xmlns:a16="http://schemas.microsoft.com/office/drawing/2014/main" id="{419B38CD-9F8E-45E2-B106-C82B6F0EE099}"/>
              </a:ext>
            </a:extLst>
          </p:cNvPr>
          <p:cNvPicPr>
            <a:picLocks noGrp="1" noChangeAspect="1"/>
          </p:cNvPicPr>
          <p:nvPr>
            <p:ph sz="half" idx="1"/>
          </p:nvPr>
        </p:nvPicPr>
        <p:blipFill>
          <a:blip r:embed="rId2"/>
          <a:stretch>
            <a:fillRect/>
          </a:stretch>
        </p:blipFill>
        <p:spPr>
          <a:xfrm>
            <a:off x="334670" y="2290341"/>
            <a:ext cx="2496432" cy="3638550"/>
          </a:xfrm>
        </p:spPr>
      </p:pic>
      <p:pic>
        <p:nvPicPr>
          <p:cNvPr id="18" name="Espace réservé du contenu 17">
            <a:extLst>
              <a:ext uri="{FF2B5EF4-FFF2-40B4-BE49-F238E27FC236}">
                <a16:creationId xmlns:a16="http://schemas.microsoft.com/office/drawing/2014/main" id="{4840CA66-DF78-406C-9904-0FAB477B7DEF}"/>
              </a:ext>
            </a:extLst>
          </p:cNvPr>
          <p:cNvPicPr>
            <a:picLocks noGrp="1" noChangeAspect="1"/>
          </p:cNvPicPr>
          <p:nvPr>
            <p:ph sz="half" idx="2"/>
          </p:nvPr>
        </p:nvPicPr>
        <p:blipFill>
          <a:blip r:embed="rId3"/>
          <a:stretch>
            <a:fillRect/>
          </a:stretch>
        </p:blipFill>
        <p:spPr>
          <a:xfrm>
            <a:off x="7005930" y="2290341"/>
            <a:ext cx="4851400" cy="3638550"/>
          </a:xfrm>
        </p:spPr>
      </p:pic>
    </p:spTree>
    <p:extLst>
      <p:ext uri="{BB962C8B-B14F-4D97-AF65-F5344CB8AC3E}">
        <p14:creationId xmlns:p14="http://schemas.microsoft.com/office/powerpoint/2010/main" val="7508074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is">
  <a:themeElements>
    <a:clrScheme name="Quotable">
      <a:dk1>
        <a:sysClr val="windowText" lastClr="000000"/>
      </a:dk1>
      <a:lt1>
        <a:sysClr val="window" lastClr="FFFFFF"/>
      </a:lt1>
      <a:dk2>
        <a:srgbClr val="212121"/>
      </a:dk2>
      <a:lt2>
        <a:srgbClr val="636363"/>
      </a:lt2>
      <a:accent1>
        <a:srgbClr val="8664B0"/>
      </a:accent1>
      <a:accent2>
        <a:srgbClr val="D75BCD"/>
      </a:accent2>
      <a:accent3>
        <a:srgbClr val="E54D86"/>
      </a:accent3>
      <a:accent4>
        <a:srgbClr val="DE4547"/>
      </a:accent4>
      <a:accent5>
        <a:srgbClr val="F16E40"/>
      </a:accent5>
      <a:accent6>
        <a:srgbClr val="EB9C5A"/>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7AF46513-5B0D-4B03-9323-32F3F0BFC9D6}"/>
    </a:ext>
  </a:extLst>
</a:theme>
</file>

<file path=docProps/app.xml><?xml version="1.0" encoding="utf-8"?>
<Properties xmlns="http://schemas.openxmlformats.org/officeDocument/2006/extended-properties" xmlns:vt="http://schemas.openxmlformats.org/officeDocument/2006/docPropsVTypes">
  <Template>Concis</Template>
  <TotalTime>85</TotalTime>
  <Words>509</Words>
  <Application>Microsoft Office PowerPoint</Application>
  <PresentationFormat>Grand écran</PresentationFormat>
  <Paragraphs>26</Paragraphs>
  <Slides>9</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9</vt:i4>
      </vt:variant>
    </vt:vector>
  </HeadingPairs>
  <TitlesOfParts>
    <vt:vector size="12" baseType="lpstr">
      <vt:lpstr>Century Gothic</vt:lpstr>
      <vt:lpstr>Wingdings 2</vt:lpstr>
      <vt:lpstr>Concis</vt:lpstr>
      <vt:lpstr>La France à la Renaissance</vt:lpstr>
      <vt:lpstr>François 1er (1515-1547)</vt:lpstr>
      <vt:lpstr>Des progrès scientifiques et techniques</vt:lpstr>
      <vt:lpstr>Des changements économiques et climatiques</vt:lpstr>
      <vt:lpstr>Une nouvelle religion apparait </vt:lpstr>
      <vt:lpstr>Qui dirige la France au XVIème siècle ?</vt:lpstr>
      <vt:lpstr>Qui dirige la France au XVIème siècle ?</vt:lpstr>
      <vt:lpstr>Qui dirige la France au XVIème siècle ?</vt:lpstr>
      <vt:lpstr>Qui dirige la France au XVIème siècle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France à la Renaissance</dc:title>
  <dc:creator>Alice Brandicourt</dc:creator>
  <cp:lastModifiedBy>Alice Brandicourt</cp:lastModifiedBy>
  <cp:revision>13</cp:revision>
  <dcterms:created xsi:type="dcterms:W3CDTF">2018-01-21T20:51:45Z</dcterms:created>
  <dcterms:modified xsi:type="dcterms:W3CDTF">2018-01-22T21:09:58Z</dcterms:modified>
</cp:coreProperties>
</file>